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3" r:id="rId3"/>
  </p:sldMasterIdLst>
  <p:sldIdLst>
    <p:sldId id="295" r:id="rId4"/>
    <p:sldId id="274" r:id="rId5"/>
    <p:sldId id="286" r:id="rId6"/>
    <p:sldId id="284" r:id="rId7"/>
    <p:sldId id="287" r:id="rId8"/>
    <p:sldId id="288" r:id="rId9"/>
    <p:sldId id="289" r:id="rId10"/>
    <p:sldId id="285" r:id="rId11"/>
    <p:sldId id="290" r:id="rId12"/>
    <p:sldId id="291" r:id="rId13"/>
    <p:sldId id="292" r:id="rId14"/>
    <p:sldId id="275" r:id="rId15"/>
    <p:sldId id="293" r:id="rId16"/>
    <p:sldId id="294" r:id="rId17"/>
    <p:sldId id="276" r:id="rId18"/>
    <p:sldId id="296" r:id="rId1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3" d="100"/>
          <a:sy n="33" d="100"/>
        </p:scale>
        <p:origin x="-144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AEB37DB-2106-446F-A24E-022C0E4718F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180862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AEB37DB-2106-446F-A24E-022C0E4718F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37314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AEB37DB-2106-446F-A24E-022C0E4718F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1391001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ECE10E89-BA47-4B3A-92F4-80EBF81645AB}" type="slidenum">
              <a:rPr lang="ar-SA" altLang="en-US"/>
              <a:pPr>
                <a:defRPr/>
              </a:pPr>
              <a:t>‹#›</a:t>
            </a:fld>
            <a:endParaRPr lang="en-US" altLang="en-US"/>
          </a:p>
        </p:txBody>
      </p:sp>
    </p:spTree>
    <p:extLst>
      <p:ext uri="{BB962C8B-B14F-4D97-AF65-F5344CB8AC3E}">
        <p14:creationId xmlns:p14="http://schemas.microsoft.com/office/powerpoint/2010/main" val="1345605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03B57184-6A32-42C4-9B5D-601DFE9AF69F}" type="slidenum">
              <a:rPr lang="ar-SA" altLang="en-US"/>
              <a:pPr>
                <a:defRPr/>
              </a:pPr>
              <a:t>‹#›</a:t>
            </a:fld>
            <a:endParaRPr lang="en-US" altLang="en-US"/>
          </a:p>
        </p:txBody>
      </p:sp>
    </p:spTree>
    <p:extLst>
      <p:ext uri="{BB962C8B-B14F-4D97-AF65-F5344CB8AC3E}">
        <p14:creationId xmlns:p14="http://schemas.microsoft.com/office/powerpoint/2010/main" val="2244912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B580B8A4-84E9-40E6-91EC-EDFE0EFA2E88}" type="slidenum">
              <a:rPr lang="ar-SA" altLang="en-US"/>
              <a:pPr>
                <a:defRPr/>
              </a:pPr>
              <a:t>‹#›</a:t>
            </a:fld>
            <a:endParaRPr lang="en-US" altLang="en-US"/>
          </a:p>
        </p:txBody>
      </p:sp>
    </p:spTree>
    <p:extLst>
      <p:ext uri="{BB962C8B-B14F-4D97-AF65-F5344CB8AC3E}">
        <p14:creationId xmlns:p14="http://schemas.microsoft.com/office/powerpoint/2010/main" val="3376411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4B3D8A17-DE85-40E0-AB87-430C137CA467}" type="slidenum">
              <a:rPr lang="ar-SA" altLang="en-US"/>
              <a:pPr>
                <a:defRPr/>
              </a:pPr>
              <a:t>‹#›</a:t>
            </a:fld>
            <a:endParaRPr lang="en-US" altLang="en-US"/>
          </a:p>
        </p:txBody>
      </p:sp>
    </p:spTree>
    <p:extLst>
      <p:ext uri="{BB962C8B-B14F-4D97-AF65-F5344CB8AC3E}">
        <p14:creationId xmlns:p14="http://schemas.microsoft.com/office/powerpoint/2010/main" val="1886517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8"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9"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FCEB1B07-8532-4788-84D3-B4E353A64992}" type="slidenum">
              <a:rPr lang="ar-SA" altLang="en-US"/>
              <a:pPr>
                <a:defRPr/>
              </a:pPr>
              <a:t>‹#›</a:t>
            </a:fld>
            <a:endParaRPr lang="en-US" altLang="en-US"/>
          </a:p>
        </p:txBody>
      </p:sp>
    </p:spTree>
    <p:extLst>
      <p:ext uri="{BB962C8B-B14F-4D97-AF65-F5344CB8AC3E}">
        <p14:creationId xmlns:p14="http://schemas.microsoft.com/office/powerpoint/2010/main" val="1582977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4"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5"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707F2487-79E7-4426-B190-0F0EFE23ABCA}" type="slidenum">
              <a:rPr lang="ar-SA" altLang="en-US"/>
              <a:pPr>
                <a:defRPr/>
              </a:pPr>
              <a:t>‹#›</a:t>
            </a:fld>
            <a:endParaRPr lang="en-US" altLang="en-US"/>
          </a:p>
        </p:txBody>
      </p:sp>
    </p:spTree>
    <p:extLst>
      <p:ext uri="{BB962C8B-B14F-4D97-AF65-F5344CB8AC3E}">
        <p14:creationId xmlns:p14="http://schemas.microsoft.com/office/powerpoint/2010/main" val="3401904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3"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4"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6FE17AB5-C74D-42FD-8FCA-403A9651D635}" type="slidenum">
              <a:rPr lang="ar-SA" altLang="en-US"/>
              <a:pPr>
                <a:defRPr/>
              </a:pPr>
              <a:t>‹#›</a:t>
            </a:fld>
            <a:endParaRPr lang="en-US" altLang="en-US"/>
          </a:p>
        </p:txBody>
      </p:sp>
    </p:spTree>
    <p:extLst>
      <p:ext uri="{BB962C8B-B14F-4D97-AF65-F5344CB8AC3E}">
        <p14:creationId xmlns:p14="http://schemas.microsoft.com/office/powerpoint/2010/main" val="3683993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8C4A43DB-E917-4626-920A-0B048FBC5BB3}" type="slidenum">
              <a:rPr lang="ar-SA" altLang="en-US"/>
              <a:pPr>
                <a:defRPr/>
              </a:pPr>
              <a:t>‹#›</a:t>
            </a:fld>
            <a:endParaRPr lang="en-US" altLang="en-US"/>
          </a:p>
        </p:txBody>
      </p:sp>
    </p:spTree>
    <p:extLst>
      <p:ext uri="{BB962C8B-B14F-4D97-AF65-F5344CB8AC3E}">
        <p14:creationId xmlns:p14="http://schemas.microsoft.com/office/powerpoint/2010/main" val="221178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AEB37DB-2106-446F-A24E-022C0E4718F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2683277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E2C71828-C6F4-41BC-9A08-C470D297EBC4}" type="slidenum">
              <a:rPr lang="ar-SA" altLang="en-US"/>
              <a:pPr>
                <a:defRPr/>
              </a:pPr>
              <a:t>‹#›</a:t>
            </a:fld>
            <a:endParaRPr lang="en-US" altLang="en-US"/>
          </a:p>
        </p:txBody>
      </p:sp>
    </p:spTree>
    <p:extLst>
      <p:ext uri="{BB962C8B-B14F-4D97-AF65-F5344CB8AC3E}">
        <p14:creationId xmlns:p14="http://schemas.microsoft.com/office/powerpoint/2010/main" val="3797401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4BD81E8C-FEF9-4C6C-BA24-85AD1ADEB541}" type="slidenum">
              <a:rPr lang="ar-SA" altLang="en-US"/>
              <a:pPr>
                <a:defRPr/>
              </a:pPr>
              <a:t>‹#›</a:t>
            </a:fld>
            <a:endParaRPr lang="en-US" altLang="en-US"/>
          </a:p>
        </p:txBody>
      </p:sp>
    </p:spTree>
    <p:extLst>
      <p:ext uri="{BB962C8B-B14F-4D97-AF65-F5344CB8AC3E}">
        <p14:creationId xmlns:p14="http://schemas.microsoft.com/office/powerpoint/2010/main" val="807967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823BF55D-B572-4340-B315-AD6953DB96F8}" type="slidenum">
              <a:rPr lang="ar-SA" altLang="en-US"/>
              <a:pPr>
                <a:defRPr/>
              </a:pPr>
              <a:t>‹#›</a:t>
            </a:fld>
            <a:endParaRPr lang="en-US" altLang="en-US"/>
          </a:p>
        </p:txBody>
      </p:sp>
    </p:spTree>
    <p:extLst>
      <p:ext uri="{BB962C8B-B14F-4D97-AF65-F5344CB8AC3E}">
        <p14:creationId xmlns:p14="http://schemas.microsoft.com/office/powerpoint/2010/main" val="1249950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4"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5"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EF18D3BA-D2CD-4A0D-8E84-D125641B4450}" type="slidenum">
              <a:rPr lang="ar-SA" altLang="en-US"/>
              <a:pPr>
                <a:defRPr/>
              </a:pPr>
              <a:t>‹#›</a:t>
            </a:fld>
            <a:endParaRPr lang="en-US" altLang="en-US"/>
          </a:p>
        </p:txBody>
      </p:sp>
    </p:spTree>
    <p:extLst>
      <p:ext uri="{BB962C8B-B14F-4D97-AF65-F5344CB8AC3E}">
        <p14:creationId xmlns:p14="http://schemas.microsoft.com/office/powerpoint/2010/main" val="1269069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7015B9-4E8A-42C8-8975-85B2185DD86A}"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75718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ED786A-E19E-41C5-82A1-BD3D0FC06A1E}"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8643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66A7C7-0835-4448-8140-1BACE781B301}"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91058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6FDAB5-4839-47BD-973D-AC7FFE9ADCF6}"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51291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DCFB54-6C65-4D5B-8A69-3D2BAB4DC4A8}"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05665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8A32E0-EB1D-4A9E-912B-932890F34174}"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101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B37DB-2106-446F-A24E-022C0E4718FF}" type="datetimeFigureOut">
              <a:rPr lang="ar-EG" smtClean="0"/>
              <a:t>11/08/1441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7240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B0872A6-17A1-433A-A0EB-E6D62941BCB1}"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84579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C9A90B-00AE-4B9C-AF23-AD8121725A47}"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1491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B28621-7A00-4956-86A4-6E98AF94BCF5}"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30782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FCBBAF-EF53-40F8-82E6-4416FAF8DA29}"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68696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16BA05-97E5-4381-96C9-F6E32F5878BE}" type="slidenum">
              <a:rPr lang="ar-EG">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2223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AEB37DB-2106-446F-A24E-022C0E4718FF}"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51703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AEB37DB-2106-446F-A24E-022C0E4718FF}" type="datetimeFigureOut">
              <a:rPr lang="ar-EG" smtClean="0"/>
              <a:t>11/08/1441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329229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AEB37DB-2106-446F-A24E-022C0E4718FF}" type="datetimeFigureOut">
              <a:rPr lang="ar-EG" smtClean="0"/>
              <a:t>11/08/1441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118831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B37DB-2106-446F-A24E-022C0E4718FF}" type="datetimeFigureOut">
              <a:rPr lang="ar-EG" smtClean="0"/>
              <a:t>11/08/1441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119836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B37DB-2106-446F-A24E-022C0E4718FF}"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2087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B37DB-2106-446F-A24E-022C0E4718FF}" type="datetimeFigureOut">
              <a:rPr lang="ar-EG" smtClean="0"/>
              <a:t>11/08/1441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6FE7E17-CFEC-4EF5-974A-BB0AE3F5C41A}" type="slidenum">
              <a:rPr lang="ar-EG" smtClean="0"/>
              <a:t>‹#›</a:t>
            </a:fld>
            <a:endParaRPr lang="ar-EG"/>
          </a:p>
        </p:txBody>
      </p:sp>
    </p:spTree>
    <p:extLst>
      <p:ext uri="{BB962C8B-B14F-4D97-AF65-F5344CB8AC3E}">
        <p14:creationId xmlns:p14="http://schemas.microsoft.com/office/powerpoint/2010/main" val="143678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EB37DB-2106-446F-A24E-022C0E4718FF}" type="datetimeFigureOut">
              <a:rPr lang="ar-EG" smtClean="0"/>
              <a:t>11/08/1441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6FE7E17-CFEC-4EF5-974A-BB0AE3F5C41A}" type="slidenum">
              <a:rPr lang="ar-EG" smtClean="0"/>
              <a:t>‹#›</a:t>
            </a:fld>
            <a:endParaRPr lang="ar-EG"/>
          </a:p>
        </p:txBody>
      </p:sp>
    </p:spTree>
    <p:extLst>
      <p:ext uri="{BB962C8B-B14F-4D97-AF65-F5344CB8AC3E}">
        <p14:creationId xmlns:p14="http://schemas.microsoft.com/office/powerpoint/2010/main" val="684031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a:solidFill>
                  <a:srgbClr val="000000"/>
                </a:solidFill>
                <a:latin typeface="Arial" charset="0"/>
                <a:cs typeface="Arial" charset="0"/>
              </a:defRPr>
            </a:lvl1pPr>
          </a:lstStyle>
          <a:p>
            <a:pPr fontAlgn="base">
              <a:spcBef>
                <a:spcPct val="0"/>
              </a:spcBef>
              <a:spcAft>
                <a:spcPct val="0"/>
              </a:spcAft>
              <a:defRPr/>
            </a:pPr>
            <a:endParaRPr lang="en-US" altLang="en-US"/>
          </a:p>
        </p:txBody>
      </p:sp>
      <p:sp>
        <p:nvSpPr>
          <p:cNvPr id="1029" name="Rectangle 5">
            <a:extLst>
              <a:ext uri="{FF2B5EF4-FFF2-40B4-BE49-F238E27FC236}"/>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a:solidFill>
                  <a:srgbClr val="000000"/>
                </a:solidFill>
                <a:latin typeface="Arial" charset="0"/>
                <a:cs typeface="Arial" charset="0"/>
              </a:defRPr>
            </a:lvl1pPr>
          </a:lstStyle>
          <a:p>
            <a:pPr fontAlgn="base">
              <a:spcBef>
                <a:spcPct val="0"/>
              </a:spcBef>
              <a:spcAft>
                <a:spcPct val="0"/>
              </a:spcAft>
              <a:defRPr/>
            </a:pPr>
            <a:endParaRPr lang="en-US" altLang="en-US"/>
          </a:p>
        </p:txBody>
      </p:sp>
      <p:sp>
        <p:nvSpPr>
          <p:cNvPr id="1030" name="Rectangle 6">
            <a:extLst>
              <a:ext uri="{FF2B5EF4-FFF2-40B4-BE49-F238E27FC236}"/>
            </a:extLst>
          </p:cNvPr>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400">
                <a:solidFill>
                  <a:srgbClr val="000000"/>
                </a:solidFill>
              </a:defRPr>
            </a:lvl1pPr>
          </a:lstStyle>
          <a:p>
            <a:pPr fontAlgn="base">
              <a:spcBef>
                <a:spcPct val="0"/>
              </a:spcBef>
              <a:spcAft>
                <a:spcPct val="0"/>
              </a:spcAft>
              <a:defRPr/>
            </a:pPr>
            <a:fld id="{D2046779-E337-4216-A64F-C37DF331A8D9}" type="slidenum">
              <a:rPr lang="ar-SA"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37650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7DC690C2-D1FF-46B3-B6C0-A5385CB20491}" type="slidenum">
              <a:rPr lang="ar-EG">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8066752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eg/imgres?imgurl=http://www.quran.maktoob.com/vb/up/18306189651013307539.gif&amp;imgrefurl=http://quran.maktoob.com/vb/quran66560/&amp;usg=__yPkLwHGaDABhzzITq9j2pp7mIzk=&amp;h=400&amp;w=600&amp;sz=81&amp;hl=ar&amp;start=19&amp;itbs=1&amp;tbnid=jMCNfSMrtc6WWM:&amp;tbnh=90&amp;tbnw=135&amp;prev=/images?q=%D8%B4%D9%83%D8%B1%D9%8B%D8%A7&amp;hl=ar&amp;sa=G&amp;gbv=2&amp;tbs=isch:1" TargetMode="External"/><Relationship Id="rId1" Type="http://schemas.openxmlformats.org/officeDocument/2006/relationships/slideLayout" Target="../slideLayouts/slideLayout30.xml"/><Relationship Id="rId4" Type="http://schemas.openxmlformats.org/officeDocument/2006/relationships/hyperlink" Target="mailto:Hshalaan@fedu.bu.edu.e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6"/>
          <p:cNvSpPr>
            <a:spLocks noChangeArrowheads="1" noChangeShapeType="1" noTextEdit="1"/>
          </p:cNvSpPr>
          <p:nvPr/>
        </p:nvSpPr>
        <p:spPr bwMode="auto">
          <a:xfrm rot="-787364">
            <a:off x="5527675" y="4508500"/>
            <a:ext cx="2865438" cy="1773238"/>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smtClean="0">
                <a:ln w="12700">
                  <a:solidFill>
                    <a:srgbClr val="FF0000"/>
                  </a:solidFill>
                  <a:round/>
                  <a:headEnd/>
                  <a:tailEnd/>
                </a:ln>
                <a:solidFill>
                  <a:srgbClr val="FF0000"/>
                </a:solidFill>
                <a:effectLst>
                  <a:outerShdw dist="45791" dir="2021404" algn="ctr" rotWithShape="0">
                    <a:srgbClr val="808080">
                      <a:alpha val="79999"/>
                    </a:srgbClr>
                  </a:outerShdw>
                </a:effectLst>
              </a:rPr>
              <a:t>د/عبدالحميدعبدالفتاح شعلان</a:t>
            </a:r>
          </a:p>
          <a:p>
            <a:pPr algn="ctr" fontAlgn="base">
              <a:spcBef>
                <a:spcPct val="0"/>
              </a:spcBef>
              <a:spcAft>
                <a:spcPct val="0"/>
              </a:spcAft>
            </a:pPr>
            <a:r>
              <a:rPr lang="ar-EG" sz="2400" kern="10" smtClean="0">
                <a:ln w="12700">
                  <a:solidFill>
                    <a:srgbClr val="FF0000"/>
                  </a:solidFill>
                  <a:round/>
                  <a:headEnd/>
                  <a:tailEnd/>
                </a:ln>
                <a:solidFill>
                  <a:srgbClr val="FF0000"/>
                </a:solidFill>
                <a:effectLst>
                  <a:outerShdw dist="45791" dir="2021404" algn="ctr" rotWithShape="0">
                    <a:srgbClr val="808080">
                      <a:alpha val="79999"/>
                    </a:srgbClr>
                  </a:outerShdw>
                </a:effectLst>
              </a:rPr>
              <a:t>كلية التربية - جامعة بنها </a:t>
            </a:r>
          </a:p>
        </p:txBody>
      </p:sp>
      <p:sp>
        <p:nvSpPr>
          <p:cNvPr id="15363" name="WordArt 7"/>
          <p:cNvSpPr>
            <a:spLocks noChangeArrowheads="1" noChangeShapeType="1" noTextEdit="1"/>
          </p:cNvSpPr>
          <p:nvPr/>
        </p:nvSpPr>
        <p:spPr bwMode="auto">
          <a:xfrm rot="2267709">
            <a:off x="855663" y="4772025"/>
            <a:ext cx="2279650" cy="1260475"/>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smtClean="0">
                <a:ln w="12700">
                  <a:solidFill>
                    <a:srgbClr val="FF0000"/>
                  </a:solidFill>
                  <a:round/>
                  <a:headEnd/>
                  <a:tailEnd/>
                </a:ln>
                <a:solidFill>
                  <a:srgbClr val="FF0000"/>
                </a:solidFill>
                <a:effectLst>
                  <a:outerShdw dist="45791" dir="2021404" algn="ctr" rotWithShape="0">
                    <a:srgbClr val="808080">
                      <a:alpha val="79999"/>
                    </a:srgbClr>
                  </a:outerShdw>
                </a:effectLst>
              </a:rPr>
              <a:t>مارس 2020</a:t>
            </a:r>
          </a:p>
        </p:txBody>
      </p:sp>
      <p:pic>
        <p:nvPicPr>
          <p:cNvPr id="15364" name="Picture 7" descr="صورة ذات ص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188" y="263525"/>
            <a:ext cx="18573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1"/>
          <p:cNvSpPr txBox="1">
            <a:spLocks noChangeArrowheads="1"/>
          </p:cNvSpPr>
          <p:nvPr/>
        </p:nvSpPr>
        <p:spPr bwMode="auto">
          <a:xfrm>
            <a:off x="889809" y="1988840"/>
            <a:ext cx="71278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ar-EG" sz="4000" b="1" dirty="0">
                <a:solidFill>
                  <a:srgbClr val="FF0000"/>
                </a:solidFill>
                <a:latin typeface="Times New Roman"/>
                <a:ea typeface="Calibri"/>
                <a:cs typeface="Simplified Arabic"/>
              </a:rPr>
              <a:t>متطلبات </a:t>
            </a:r>
            <a:r>
              <a:rPr lang="ar-EG" sz="4000" b="1" dirty="0" smtClean="0">
                <a:solidFill>
                  <a:srgbClr val="FF0000"/>
                </a:solidFill>
                <a:latin typeface="Times New Roman"/>
                <a:ea typeface="Calibri"/>
                <a:cs typeface="Simplified Arabic"/>
              </a:rPr>
              <a:t>وخطوات </a:t>
            </a:r>
          </a:p>
          <a:p>
            <a:pPr algn="ctr" eaLnBrk="1" fontAlgn="base" hangingPunct="1">
              <a:spcBef>
                <a:spcPct val="0"/>
              </a:spcBef>
              <a:spcAft>
                <a:spcPct val="0"/>
              </a:spcAft>
            </a:pPr>
            <a:r>
              <a:rPr lang="ar-EG" sz="4000" b="1" dirty="0" smtClean="0">
                <a:solidFill>
                  <a:srgbClr val="FF0000"/>
                </a:solidFill>
                <a:latin typeface="Times New Roman"/>
                <a:ea typeface="Calibri"/>
                <a:cs typeface="Simplified Arabic"/>
              </a:rPr>
              <a:t>إدارة </a:t>
            </a:r>
            <a:r>
              <a:rPr lang="ar-EG" sz="4000" b="1" dirty="0">
                <a:solidFill>
                  <a:srgbClr val="FF0000"/>
                </a:solidFill>
                <a:latin typeface="Times New Roman"/>
                <a:ea typeface="Calibri"/>
                <a:cs typeface="Simplified Arabic"/>
              </a:rPr>
              <a:t>نظم الاعتماد وضمان الجودة </a:t>
            </a:r>
            <a:endParaRPr lang="ar-EG" sz="4000" b="1" dirty="0" smtClean="0">
              <a:solidFill>
                <a:srgbClr val="FF0000"/>
              </a:solidFill>
              <a:latin typeface="Times New Roman"/>
              <a:ea typeface="Calibri"/>
              <a:cs typeface="Simplified Arabic"/>
            </a:endParaRPr>
          </a:p>
          <a:p>
            <a:pPr algn="ctr" eaLnBrk="1" fontAlgn="base" hangingPunct="1">
              <a:spcBef>
                <a:spcPct val="0"/>
              </a:spcBef>
              <a:spcAft>
                <a:spcPct val="0"/>
              </a:spcAft>
            </a:pPr>
            <a:r>
              <a:rPr lang="ar-EG" sz="4000" b="1" dirty="0" smtClean="0">
                <a:solidFill>
                  <a:srgbClr val="FF0000"/>
                </a:solidFill>
                <a:latin typeface="Times New Roman"/>
                <a:ea typeface="Calibri"/>
                <a:cs typeface="Simplified Arabic"/>
              </a:rPr>
              <a:t>في </a:t>
            </a:r>
            <a:r>
              <a:rPr lang="ar-EG" sz="4000" b="1" dirty="0">
                <a:solidFill>
                  <a:srgbClr val="FF0000"/>
                </a:solidFill>
                <a:latin typeface="Times New Roman"/>
                <a:ea typeface="Calibri"/>
                <a:cs typeface="Simplified Arabic"/>
              </a:rPr>
              <a:t>التعليم</a:t>
            </a:r>
            <a:endParaRPr lang="ar-EG" sz="5400" b="1" dirty="0" smtClean="0">
              <a:solidFill>
                <a:srgbClr val="000000"/>
              </a:solidFill>
            </a:endParaRPr>
          </a:p>
        </p:txBody>
      </p:sp>
      <p:sp>
        <p:nvSpPr>
          <p:cNvPr id="15366" name="TextBox 8"/>
          <p:cNvSpPr txBox="1">
            <a:spLocks noChangeArrowheads="1"/>
          </p:cNvSpPr>
          <p:nvPr/>
        </p:nvSpPr>
        <p:spPr bwMode="auto">
          <a:xfrm>
            <a:off x="0" y="385763"/>
            <a:ext cx="43561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ar-EG" sz="1600" b="1" dirty="0" smtClean="0">
                <a:solidFill>
                  <a:srgbClr val="000000"/>
                </a:solidFill>
              </a:rPr>
              <a:t>مقرر: إدارة نظم الاعتماد وضمان الجودة</a:t>
            </a:r>
          </a:p>
          <a:p>
            <a:pPr algn="ctr" eaLnBrk="1" fontAlgn="base" hangingPunct="1">
              <a:spcBef>
                <a:spcPct val="0"/>
              </a:spcBef>
              <a:spcAft>
                <a:spcPct val="0"/>
              </a:spcAft>
            </a:pPr>
            <a:r>
              <a:rPr lang="ar-EG" sz="1600" b="1" dirty="0" smtClean="0">
                <a:solidFill>
                  <a:srgbClr val="000000"/>
                </a:solidFill>
              </a:rPr>
              <a:t>الدبلوم المهني</a:t>
            </a:r>
          </a:p>
          <a:p>
            <a:pPr algn="ctr" eaLnBrk="1" fontAlgn="base" hangingPunct="1">
              <a:spcBef>
                <a:spcPct val="0"/>
              </a:spcBef>
              <a:spcAft>
                <a:spcPct val="0"/>
              </a:spcAft>
            </a:pPr>
            <a:r>
              <a:rPr lang="ar-EG" sz="1600" b="1" dirty="0" smtClean="0">
                <a:solidFill>
                  <a:srgbClr val="000000"/>
                </a:solidFill>
              </a:rPr>
              <a:t>شعبة: اعتماد وضمان جودة المدرسة</a:t>
            </a:r>
          </a:p>
        </p:txBody>
      </p:sp>
    </p:spTree>
    <p:extLst>
      <p:ext uri="{BB962C8B-B14F-4D97-AF65-F5344CB8AC3E}">
        <p14:creationId xmlns:p14="http://schemas.microsoft.com/office/powerpoint/2010/main" val="1370830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0000"/>
                </a:solidFill>
                <a:effectLst/>
                <a:latin typeface="Times New Roman"/>
                <a:ea typeface="Calibri"/>
                <a:cs typeface="Simplified Arabic"/>
              </a:rPr>
              <a:t>متطلبات إدارة نظم الاعتماد وضمان الجودة في التعليم</a:t>
            </a:r>
            <a:endParaRPr lang="ar-EG" dirty="0">
              <a:solidFill>
                <a:srgbClr val="FF0000"/>
              </a:solidFill>
            </a:endParaRPr>
          </a:p>
        </p:txBody>
      </p:sp>
      <p:sp>
        <p:nvSpPr>
          <p:cNvPr id="3" name="Content Placeholder 2"/>
          <p:cNvSpPr>
            <a:spLocks noGrp="1"/>
          </p:cNvSpPr>
          <p:nvPr>
            <p:ph idx="1"/>
          </p:nvPr>
        </p:nvSpPr>
        <p:spPr>
          <a:xfrm>
            <a:off x="457200" y="1600200"/>
            <a:ext cx="8229600" cy="5141168"/>
          </a:xfrm>
        </p:spPr>
        <p:txBody>
          <a:bodyPr>
            <a:noAutofit/>
          </a:bodyPr>
          <a:lstStyle/>
          <a:p>
            <a:pPr marL="457200" lvl="0" indent="-457200" algn="justLow">
              <a:lnSpc>
                <a:spcPct val="110000"/>
              </a:lnSpc>
              <a:buFont typeface="+mj-lt"/>
              <a:buAutoNum type="arabicPeriod" startAt="5"/>
            </a:pPr>
            <a:r>
              <a:rPr lang="ar-EG" sz="2400" b="1" u="none" strike="noStrike" dirty="0" smtClean="0">
                <a:solidFill>
                  <a:srgbClr val="0070C0"/>
                </a:solidFill>
                <a:effectLst/>
                <a:latin typeface="Times New Roman"/>
                <a:ea typeface="Calibri"/>
                <a:cs typeface="Simplified Arabic"/>
              </a:rPr>
              <a:t>يتم تحديد مسؤوليات الإدارة تجاه إدارة نظم الاعتماد وضمان الجودة:</a:t>
            </a:r>
            <a:r>
              <a:rPr lang="ar-EG" sz="2400" u="none" strike="noStrike" dirty="0" smtClean="0">
                <a:solidFill>
                  <a:srgbClr val="0070C0"/>
                </a:solidFill>
                <a:effectLst/>
                <a:latin typeface="Times New Roman"/>
                <a:ea typeface="Calibri"/>
                <a:cs typeface="Simplified Arabic"/>
              </a:rPr>
              <a:t> وتشمل الآتي:</a:t>
            </a:r>
            <a:endParaRPr lang="en-US" sz="2800" u="none" strike="noStrike" dirty="0" smtClean="0">
              <a:solidFill>
                <a:srgbClr val="0070C0"/>
              </a:solidFill>
              <a:effectLst/>
              <a:latin typeface="Times New Roman"/>
              <a:ea typeface="Calibri"/>
              <a:cs typeface="Simplified Arabic"/>
            </a:endParaRPr>
          </a:p>
          <a:p>
            <a:pPr marL="814388"/>
            <a:r>
              <a:rPr lang="ar-EG" sz="2400" b="1" dirty="0" smtClean="0">
                <a:effectLst/>
                <a:latin typeface="Times New Roman"/>
                <a:ea typeface="Calibri"/>
                <a:cs typeface="Simplified Arabic"/>
              </a:rPr>
              <a:t>التزام الإدارة.</a:t>
            </a:r>
            <a:endParaRPr lang="ar-EG" sz="2400" dirty="0" smtClean="0">
              <a:effectLst/>
              <a:latin typeface="Times New Roman"/>
              <a:ea typeface="Calibri"/>
              <a:cs typeface="Simplified Arabic"/>
            </a:endParaRPr>
          </a:p>
          <a:p>
            <a:pPr marL="814388" lvl="0"/>
            <a:r>
              <a:rPr lang="ar-EG" sz="2400" b="1" dirty="0" smtClean="0">
                <a:effectLst/>
                <a:latin typeface="Times New Roman"/>
                <a:ea typeface="Calibri"/>
                <a:cs typeface="Simplified Arabic"/>
              </a:rPr>
              <a:t>التركيز على العميل. </a:t>
            </a:r>
          </a:p>
          <a:p>
            <a:pPr marL="814388" lvl="0"/>
            <a:r>
              <a:rPr lang="ar-EG" sz="2800" b="1" dirty="0" smtClean="0">
                <a:effectLst/>
                <a:latin typeface="Times New Roman"/>
                <a:ea typeface="Calibri"/>
                <a:cs typeface="Simplified Arabic"/>
              </a:rPr>
              <a:t>تحديد سياسة الجودة. </a:t>
            </a:r>
          </a:p>
          <a:p>
            <a:pPr marL="814388" lvl="0"/>
            <a:r>
              <a:rPr lang="ar-EG" sz="2800" b="1" dirty="0" smtClean="0">
                <a:effectLst/>
                <a:latin typeface="Times New Roman"/>
                <a:ea typeface="Calibri"/>
                <a:cs typeface="Simplified Arabic"/>
              </a:rPr>
              <a:t>التخطيط لإدارة نظم ضمان الجودة في المدرسة.</a:t>
            </a:r>
          </a:p>
          <a:p>
            <a:pPr marL="814388" lvl="0"/>
            <a:r>
              <a:rPr lang="ar-EG" sz="2800" b="1" dirty="0" smtClean="0">
                <a:effectLst/>
                <a:latin typeface="Times New Roman"/>
                <a:ea typeface="Calibri"/>
                <a:cs typeface="Simplified Arabic"/>
              </a:rPr>
              <a:t>تحديد المسؤولية والصلاحية والاتصال. </a:t>
            </a:r>
          </a:p>
          <a:p>
            <a:pPr marL="814388" lvl="0"/>
            <a:r>
              <a:rPr lang="ar-EG" sz="2800" b="1" dirty="0" smtClean="0">
                <a:effectLst/>
                <a:latin typeface="Times New Roman"/>
                <a:ea typeface="Calibri"/>
                <a:cs typeface="Simplified Arabic"/>
              </a:rPr>
              <a:t>تحديد ممثل الإدارة. </a:t>
            </a:r>
          </a:p>
          <a:p>
            <a:pPr marL="814388" lvl="0"/>
            <a:r>
              <a:rPr lang="ar-EG" sz="2800" b="1" dirty="0" smtClean="0">
                <a:effectLst/>
                <a:latin typeface="Times New Roman"/>
                <a:ea typeface="Calibri"/>
                <a:cs typeface="Simplified Arabic"/>
              </a:rPr>
              <a:t>تحقيق التواصل الداخلي.</a:t>
            </a:r>
          </a:p>
          <a:p>
            <a:pPr marL="814388" lvl="0"/>
            <a:r>
              <a:rPr lang="ar-EG" sz="2800" b="1" dirty="0" smtClean="0">
                <a:effectLst/>
                <a:latin typeface="Times New Roman"/>
                <a:ea typeface="Calibri"/>
                <a:cs typeface="Simplified Arabic"/>
              </a:rPr>
              <a:t>مراجعة الإدارة لنظم إدارة ضمان الجودة. </a:t>
            </a:r>
          </a:p>
          <a:p>
            <a:pPr marL="814388" lvl="0"/>
            <a:endParaRPr lang="ar-EG" sz="2800" b="1" dirty="0" smtClean="0">
              <a:effectLst/>
              <a:latin typeface="Times New Roman"/>
              <a:ea typeface="Calibri"/>
              <a:cs typeface="Simplified Arabic"/>
            </a:endParaRPr>
          </a:p>
        </p:txBody>
      </p:sp>
    </p:spTree>
    <p:extLst>
      <p:ext uri="{BB962C8B-B14F-4D97-AF65-F5344CB8AC3E}">
        <p14:creationId xmlns:p14="http://schemas.microsoft.com/office/powerpoint/2010/main" val="863111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0000"/>
                </a:solidFill>
                <a:effectLst/>
                <a:latin typeface="Times New Roman"/>
                <a:ea typeface="Calibri"/>
                <a:cs typeface="Simplified Arabic"/>
              </a:rPr>
              <a:t>متطلبات إدارة نظم الاعتماد وضمان الجودة في التعليم</a:t>
            </a:r>
            <a:endParaRPr lang="ar-EG" dirty="0">
              <a:solidFill>
                <a:srgbClr val="FF0000"/>
              </a:solidFill>
            </a:endParaRPr>
          </a:p>
        </p:txBody>
      </p:sp>
      <p:sp>
        <p:nvSpPr>
          <p:cNvPr id="3" name="Content Placeholder 2"/>
          <p:cNvSpPr>
            <a:spLocks noGrp="1"/>
          </p:cNvSpPr>
          <p:nvPr>
            <p:ph idx="1"/>
          </p:nvPr>
        </p:nvSpPr>
        <p:spPr>
          <a:xfrm>
            <a:off x="457200" y="1600200"/>
            <a:ext cx="8229600" cy="4421088"/>
          </a:xfrm>
        </p:spPr>
        <p:txBody>
          <a:bodyPr>
            <a:noAutofit/>
          </a:bodyPr>
          <a:lstStyle/>
          <a:p>
            <a:pPr marL="514350" lvl="0" indent="-514350" algn="justLow">
              <a:lnSpc>
                <a:spcPct val="110000"/>
              </a:lnSpc>
              <a:buFont typeface="+mj-lt"/>
              <a:buAutoNum type="arabicPeriod" startAt="6"/>
            </a:pPr>
            <a:r>
              <a:rPr lang="ar-EG" sz="2800" b="1" u="none" strike="noStrike" dirty="0" smtClean="0">
                <a:solidFill>
                  <a:srgbClr val="0070C0"/>
                </a:solidFill>
                <a:effectLst/>
                <a:latin typeface="Times New Roman"/>
                <a:ea typeface="Calibri"/>
                <a:cs typeface="Simplified Arabic"/>
              </a:rPr>
              <a:t>إتاحة الموارد اللازمة لإدارة نظم الاعتماد وضمان الجودة في المدرسة</a:t>
            </a:r>
            <a:r>
              <a:rPr lang="ar-EG" sz="2800" u="none" strike="noStrike" dirty="0" smtClean="0">
                <a:solidFill>
                  <a:srgbClr val="0070C0"/>
                </a:solidFill>
                <a:effectLst/>
                <a:latin typeface="Times New Roman"/>
                <a:ea typeface="Calibri"/>
                <a:cs typeface="Simplified Arabic"/>
              </a:rPr>
              <a:t> ويكون ذلك من خلال:</a:t>
            </a:r>
            <a:endParaRPr lang="en-US" sz="2800" u="none" strike="noStrike" dirty="0" smtClean="0">
              <a:solidFill>
                <a:srgbClr val="0070C0"/>
              </a:solidFill>
              <a:effectLst/>
              <a:latin typeface="Times New Roman"/>
              <a:ea typeface="Calibri"/>
              <a:cs typeface="Simplified Arabic"/>
            </a:endParaRPr>
          </a:p>
          <a:p>
            <a:pPr marL="722313" algn="justLow">
              <a:lnSpc>
                <a:spcPct val="110000"/>
              </a:lnSpc>
            </a:pPr>
            <a:r>
              <a:rPr lang="ar-EG" sz="2800" b="1" dirty="0" smtClean="0">
                <a:effectLst/>
                <a:latin typeface="Times New Roman"/>
                <a:ea typeface="Calibri"/>
                <a:cs typeface="Simplified Arabic"/>
              </a:rPr>
              <a:t>توفير الموارد المادية.</a:t>
            </a:r>
            <a:endParaRPr lang="en-US" sz="2800" dirty="0" smtClean="0">
              <a:effectLst/>
              <a:latin typeface="Times New Roman"/>
              <a:ea typeface="Calibri"/>
              <a:cs typeface="Simplified Arabic"/>
            </a:endParaRPr>
          </a:p>
          <a:p>
            <a:pPr marL="722313" algn="justLow">
              <a:lnSpc>
                <a:spcPct val="110000"/>
              </a:lnSpc>
            </a:pPr>
            <a:r>
              <a:rPr lang="ar-EG" sz="2800" b="1" dirty="0" smtClean="0">
                <a:effectLst/>
                <a:latin typeface="Times New Roman"/>
                <a:ea typeface="Calibri"/>
                <a:cs typeface="Simplified Arabic"/>
              </a:rPr>
              <a:t>توفير الموارد البشرية. </a:t>
            </a:r>
          </a:p>
          <a:p>
            <a:pPr marL="722313" algn="justLow">
              <a:lnSpc>
                <a:spcPct val="110000"/>
              </a:lnSpc>
            </a:pPr>
            <a:r>
              <a:rPr lang="ar-EG" sz="2800" b="1" dirty="0" smtClean="0">
                <a:effectLst/>
                <a:latin typeface="Times New Roman"/>
                <a:ea typeface="Calibri"/>
                <a:cs typeface="Simplified Arabic"/>
              </a:rPr>
              <a:t>انشاء البنية التحتية</a:t>
            </a:r>
            <a:r>
              <a:rPr lang="ar-EG" sz="2800" dirty="0" smtClean="0">
                <a:effectLst/>
                <a:latin typeface="Times New Roman"/>
                <a:ea typeface="Calibri"/>
                <a:cs typeface="Simplified Arabic"/>
              </a:rPr>
              <a:t>.</a:t>
            </a:r>
            <a:endParaRPr lang="en-US" sz="2800" dirty="0" smtClean="0">
              <a:effectLst/>
              <a:latin typeface="Times New Roman"/>
              <a:ea typeface="Calibri"/>
              <a:cs typeface="Simplified Arabic"/>
            </a:endParaRPr>
          </a:p>
          <a:p>
            <a:pPr marL="722313" algn="justLow">
              <a:lnSpc>
                <a:spcPct val="110000"/>
              </a:lnSpc>
            </a:pPr>
            <a:r>
              <a:rPr lang="ar-EG" sz="2800" b="1" dirty="0" smtClean="0">
                <a:effectLst/>
                <a:latin typeface="Times New Roman"/>
                <a:ea typeface="Calibri"/>
                <a:cs typeface="Simplified Arabic"/>
              </a:rPr>
              <a:t>توفير بيئة العمل الملاءمة</a:t>
            </a:r>
            <a:r>
              <a:rPr lang="ar-EG" sz="2800" dirty="0" smtClean="0">
                <a:effectLst/>
                <a:latin typeface="Times New Roman"/>
                <a:ea typeface="Calibri"/>
                <a:cs typeface="Simplified Arabic"/>
              </a:rPr>
              <a:t>.</a:t>
            </a:r>
            <a:endParaRPr lang="en-US" sz="2800" dirty="0" smtClean="0">
              <a:effectLst/>
              <a:latin typeface="Times New Roman"/>
              <a:ea typeface="Calibri"/>
              <a:cs typeface="Simplified Arabic"/>
            </a:endParaRPr>
          </a:p>
        </p:txBody>
      </p:sp>
    </p:spTree>
    <p:extLst>
      <p:ext uri="{BB962C8B-B14F-4D97-AF65-F5344CB8AC3E}">
        <p14:creationId xmlns:p14="http://schemas.microsoft.com/office/powerpoint/2010/main" val="1362362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00B050"/>
                </a:solidFill>
                <a:effectLst/>
                <a:latin typeface="Times New Roman"/>
                <a:ea typeface="Calibri"/>
                <a:cs typeface="Simplified Arabic"/>
              </a:rPr>
              <a:t>خطوات إدارة نظم الاعتماد وضمان الجودة في التعليم</a:t>
            </a:r>
            <a:endParaRPr lang="ar-EG"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pPr>
              <a:lnSpc>
                <a:spcPct val="110000"/>
              </a:lnSpc>
            </a:pPr>
            <a:r>
              <a:rPr lang="ar-EG" b="1" dirty="0" smtClean="0">
                <a:solidFill>
                  <a:srgbClr val="0070C0"/>
                </a:solidFill>
                <a:effectLst/>
                <a:latin typeface="Times New Roman"/>
                <a:ea typeface="Calibri"/>
                <a:cs typeface="Simplified Arabic"/>
              </a:rPr>
              <a:t>تبني مشروع تطبيق نظام الجودة في المدرسة.</a:t>
            </a:r>
            <a:endParaRPr lang="en-US" sz="3600" b="1" dirty="0" smtClean="0">
              <a:solidFill>
                <a:srgbClr val="0070C0"/>
              </a:solidFill>
              <a:effectLst/>
              <a:latin typeface="Times New Roman"/>
              <a:ea typeface="Calibri"/>
              <a:cs typeface="Simplified Arabic"/>
            </a:endParaRPr>
          </a:p>
          <a:p>
            <a:pPr>
              <a:lnSpc>
                <a:spcPct val="110000"/>
              </a:lnSpc>
            </a:pPr>
            <a:r>
              <a:rPr lang="ar-EG" b="1" dirty="0" smtClean="0">
                <a:solidFill>
                  <a:srgbClr val="0070C0"/>
                </a:solidFill>
                <a:effectLst/>
                <a:latin typeface="Times New Roman"/>
                <a:ea typeface="Calibri"/>
                <a:cs typeface="Simplified Arabic"/>
              </a:rPr>
              <a:t>إعلان تبني نظام الجودة بالمدرسة من خلال عقد اجتماع للعاملين بالمدرسة والتطرق في الاجتماع للبنود التالية:</a:t>
            </a:r>
            <a:endParaRPr lang="en-US" sz="3600" b="1" dirty="0" smtClean="0">
              <a:solidFill>
                <a:srgbClr val="0070C0"/>
              </a:solidFill>
              <a:effectLst/>
              <a:latin typeface="Times New Roman"/>
              <a:ea typeface="Calibri"/>
              <a:cs typeface="Simplified Arabic"/>
            </a:endParaRPr>
          </a:p>
          <a:p>
            <a:pPr marL="808038" lvl="0" indent="-182563">
              <a:lnSpc>
                <a:spcPct val="110000"/>
              </a:lnSpc>
              <a:buFont typeface="Times New Roman"/>
              <a:buChar char="-"/>
            </a:pPr>
            <a:r>
              <a:rPr lang="ar-EG" dirty="0" smtClean="0">
                <a:effectLst/>
                <a:latin typeface="Times New Roman"/>
                <a:ea typeface="Calibri"/>
                <a:cs typeface="Simplified Arabic"/>
              </a:rPr>
              <a:t>أهمية البدء في تطبيق نظام الجودة في المدرسة.</a:t>
            </a:r>
            <a:endParaRPr lang="en-US" sz="3600" dirty="0" smtClean="0">
              <a:effectLst/>
              <a:latin typeface="Times New Roman"/>
              <a:ea typeface="Calibri"/>
              <a:cs typeface="Simplified Arabic"/>
            </a:endParaRPr>
          </a:p>
          <a:p>
            <a:pPr marL="808038" lvl="0" indent="-182563">
              <a:lnSpc>
                <a:spcPct val="110000"/>
              </a:lnSpc>
              <a:buFont typeface="Times New Roman"/>
              <a:buChar char="-"/>
            </a:pPr>
            <a:r>
              <a:rPr lang="ar-EG" dirty="0" smtClean="0">
                <a:effectLst/>
                <a:latin typeface="Times New Roman"/>
                <a:ea typeface="Calibri"/>
                <a:cs typeface="Simplified Arabic"/>
              </a:rPr>
              <a:t>الخطوات التي سيمر بها تطبيق هذا النظام.</a:t>
            </a:r>
            <a:endParaRPr lang="en-US" sz="3600" dirty="0" smtClean="0">
              <a:effectLst/>
              <a:latin typeface="Times New Roman"/>
              <a:ea typeface="Calibri"/>
              <a:cs typeface="Simplified Arabic"/>
            </a:endParaRPr>
          </a:p>
          <a:p>
            <a:pPr marL="808038" lvl="0" indent="-182563">
              <a:lnSpc>
                <a:spcPct val="110000"/>
              </a:lnSpc>
              <a:buFont typeface="Times New Roman"/>
              <a:buChar char="-"/>
            </a:pPr>
            <a:r>
              <a:rPr lang="ar-EG" dirty="0" smtClean="0">
                <a:effectLst/>
                <a:latin typeface="Times New Roman"/>
                <a:ea typeface="Calibri"/>
                <a:cs typeface="Simplified Arabic"/>
              </a:rPr>
              <a:t>الآثار الايجابية المتوقعة من تطبيق نظام الجودة.</a:t>
            </a:r>
            <a:endParaRPr lang="en-US" sz="3600" dirty="0" smtClean="0">
              <a:effectLst/>
              <a:latin typeface="Times New Roman"/>
              <a:ea typeface="Calibri"/>
              <a:cs typeface="Simplified Arabic"/>
            </a:endParaRPr>
          </a:p>
          <a:p>
            <a:pPr marL="808038" lvl="0" indent="-182563">
              <a:lnSpc>
                <a:spcPct val="110000"/>
              </a:lnSpc>
              <a:buFont typeface="Times New Roman"/>
              <a:buChar char="-"/>
            </a:pPr>
            <a:r>
              <a:rPr lang="ar-EG" dirty="0" smtClean="0">
                <a:effectLst/>
                <a:latin typeface="Times New Roman"/>
                <a:ea typeface="Calibri"/>
                <a:cs typeface="Simplified Arabic"/>
              </a:rPr>
              <a:t>العوائق المحتملة التي قد تعيق وتأخر تطبيق النظام.</a:t>
            </a:r>
            <a:endParaRPr lang="en-US" sz="3600" dirty="0" smtClean="0">
              <a:effectLst/>
              <a:latin typeface="Times New Roman"/>
              <a:ea typeface="Calibri"/>
              <a:cs typeface="Simplified Arabic"/>
            </a:endParaRPr>
          </a:p>
          <a:p>
            <a:pPr marL="808038" lvl="0" indent="-182563">
              <a:lnSpc>
                <a:spcPct val="110000"/>
              </a:lnSpc>
              <a:buFont typeface="Times New Roman"/>
              <a:buChar char="-"/>
            </a:pPr>
            <a:r>
              <a:rPr lang="ar-EG" dirty="0" smtClean="0">
                <a:effectLst/>
                <a:latin typeface="Times New Roman"/>
                <a:ea typeface="Calibri"/>
                <a:cs typeface="Simplified Arabic"/>
              </a:rPr>
              <a:t>أهمية دعم الجميع لهذا التوجه وتطبيقه، من خلال تبني الجميع لهذا النظام.</a:t>
            </a:r>
            <a:endParaRPr lang="en-US" sz="3600" dirty="0" smtClean="0">
              <a:effectLst/>
              <a:latin typeface="Times New Roman"/>
              <a:ea typeface="Calibri"/>
              <a:cs typeface="Simplified Arabic"/>
            </a:endParaRPr>
          </a:p>
          <a:p>
            <a:pPr marL="808038" lvl="0" indent="-182563">
              <a:lnSpc>
                <a:spcPct val="110000"/>
              </a:lnSpc>
              <a:buFont typeface="Times New Roman"/>
              <a:buChar char="-"/>
            </a:pPr>
            <a:r>
              <a:rPr lang="ar-EG" dirty="0" smtClean="0">
                <a:effectLst/>
                <a:latin typeface="Times New Roman"/>
                <a:ea typeface="Calibri"/>
                <a:cs typeface="Simplified Arabic"/>
              </a:rPr>
              <a:t>مناقشة آراء العاملين والإجابة على استفساراتهم.</a:t>
            </a:r>
            <a:endParaRPr lang="en-US" sz="3600" dirty="0" smtClean="0">
              <a:effectLst/>
              <a:latin typeface="Times New Roman"/>
              <a:ea typeface="Calibri"/>
              <a:cs typeface="Simplified Arabic"/>
            </a:endParaRPr>
          </a:p>
          <a:p>
            <a:endParaRPr lang="ar-EG" dirty="0"/>
          </a:p>
        </p:txBody>
      </p:sp>
    </p:spTree>
    <p:extLst>
      <p:ext uri="{BB962C8B-B14F-4D97-AF65-F5344CB8AC3E}">
        <p14:creationId xmlns:p14="http://schemas.microsoft.com/office/powerpoint/2010/main" val="927214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00B050"/>
                </a:solidFill>
                <a:effectLst/>
                <a:latin typeface="Times New Roman"/>
                <a:ea typeface="Calibri"/>
                <a:cs typeface="Simplified Arabic"/>
              </a:rPr>
              <a:t>خطوات إدارة نظم الاعتماد وضمان الجودة في التعليم</a:t>
            </a:r>
            <a:endParaRPr lang="ar-EG"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pPr marL="471488" indent="-457200">
              <a:lnSpc>
                <a:spcPct val="110000"/>
              </a:lnSpc>
            </a:pPr>
            <a:r>
              <a:rPr lang="ar-EG" b="1" dirty="0" smtClean="0">
                <a:solidFill>
                  <a:srgbClr val="0070C0"/>
                </a:solidFill>
                <a:effectLst/>
                <a:latin typeface="Times New Roman"/>
                <a:ea typeface="Calibri"/>
                <a:cs typeface="Simplified Arabic"/>
              </a:rPr>
              <a:t>توعية الموظفون بنظام الجودة من خلال إقامة دورة تدريبية عن نظام الجودة.</a:t>
            </a:r>
            <a:endParaRPr lang="en-US" sz="3600" b="1" dirty="0" smtClean="0">
              <a:solidFill>
                <a:srgbClr val="0070C0"/>
              </a:solidFill>
              <a:effectLst/>
              <a:latin typeface="Times New Roman"/>
              <a:ea typeface="Calibri"/>
              <a:cs typeface="Simplified Arabic"/>
            </a:endParaRPr>
          </a:p>
          <a:p>
            <a:pPr marL="471488" indent="-457200">
              <a:lnSpc>
                <a:spcPct val="110000"/>
              </a:lnSpc>
            </a:pPr>
            <a:r>
              <a:rPr lang="ar-EG" b="1" dirty="0" smtClean="0">
                <a:solidFill>
                  <a:srgbClr val="0070C0"/>
                </a:solidFill>
                <a:effectLst/>
                <a:latin typeface="Times New Roman"/>
                <a:ea typeface="Calibri"/>
                <a:cs typeface="Simplified Arabic"/>
              </a:rPr>
              <a:t>تشكيل فريق العمل في المدرسة.</a:t>
            </a:r>
            <a:endParaRPr lang="en-US" sz="3600" b="1" dirty="0" smtClean="0">
              <a:solidFill>
                <a:srgbClr val="0070C0"/>
              </a:solidFill>
              <a:effectLst/>
              <a:latin typeface="Times New Roman"/>
              <a:ea typeface="Calibri"/>
              <a:cs typeface="Simplified Arabic"/>
            </a:endParaRPr>
          </a:p>
          <a:p>
            <a:pPr marL="471488" indent="-457200">
              <a:lnSpc>
                <a:spcPct val="110000"/>
              </a:lnSpc>
            </a:pPr>
            <a:r>
              <a:rPr lang="ar-EG" b="1" dirty="0" smtClean="0">
                <a:solidFill>
                  <a:srgbClr val="0070C0"/>
                </a:solidFill>
                <a:effectLst/>
                <a:latin typeface="Times New Roman"/>
                <a:ea typeface="Calibri"/>
                <a:cs typeface="Simplified Arabic"/>
              </a:rPr>
              <a:t>نشر سياسة الجودة داخل المدرسة.</a:t>
            </a:r>
            <a:endParaRPr lang="en-US" sz="3600" b="1" dirty="0" smtClean="0">
              <a:solidFill>
                <a:srgbClr val="0070C0"/>
              </a:solidFill>
              <a:effectLst/>
              <a:latin typeface="Times New Roman"/>
              <a:ea typeface="Calibri"/>
              <a:cs typeface="Simplified Arabic"/>
            </a:endParaRPr>
          </a:p>
          <a:p>
            <a:pPr marL="471488" indent="-457200">
              <a:lnSpc>
                <a:spcPct val="110000"/>
              </a:lnSpc>
            </a:pPr>
            <a:r>
              <a:rPr lang="ar-EG" b="1" dirty="0" smtClean="0">
                <a:solidFill>
                  <a:srgbClr val="0070C0"/>
                </a:solidFill>
                <a:effectLst/>
                <a:latin typeface="Times New Roman"/>
                <a:ea typeface="Calibri"/>
                <a:cs typeface="Simplified Arabic"/>
              </a:rPr>
              <a:t>توزيع المسؤوليات بين أفراد فريق العمل.</a:t>
            </a:r>
            <a:endParaRPr lang="en-US" sz="3600" b="1" dirty="0" smtClean="0">
              <a:solidFill>
                <a:srgbClr val="0070C0"/>
              </a:solidFill>
              <a:effectLst/>
              <a:latin typeface="Times New Roman"/>
              <a:ea typeface="Calibri"/>
              <a:cs typeface="Simplified Arabic"/>
            </a:endParaRPr>
          </a:p>
          <a:p>
            <a:pPr marL="471488" indent="-457200">
              <a:lnSpc>
                <a:spcPct val="110000"/>
              </a:lnSpc>
            </a:pPr>
            <a:r>
              <a:rPr lang="ar-EG" b="1" dirty="0" smtClean="0">
                <a:solidFill>
                  <a:srgbClr val="0070C0"/>
                </a:solidFill>
                <a:effectLst/>
                <a:latin typeface="Times New Roman"/>
                <a:ea typeface="Calibri"/>
                <a:cs typeface="Simplified Arabic"/>
              </a:rPr>
              <a:t>توزيع الوصف الوظيفي للعاملين.</a:t>
            </a:r>
            <a:endParaRPr lang="en-US" sz="3600" b="1" dirty="0" smtClean="0">
              <a:solidFill>
                <a:srgbClr val="0070C0"/>
              </a:solidFill>
              <a:effectLst/>
              <a:latin typeface="Times New Roman"/>
              <a:ea typeface="Calibri"/>
              <a:cs typeface="Simplified Arabic"/>
            </a:endParaRPr>
          </a:p>
          <a:p>
            <a:pPr marL="471488" indent="-457200">
              <a:lnSpc>
                <a:spcPct val="110000"/>
              </a:lnSpc>
            </a:pPr>
            <a:r>
              <a:rPr lang="ar-EG" b="1" dirty="0" smtClean="0">
                <a:solidFill>
                  <a:srgbClr val="0070C0"/>
                </a:solidFill>
                <a:effectLst/>
                <a:latin typeface="Times New Roman"/>
                <a:ea typeface="Calibri"/>
                <a:cs typeface="Simplified Arabic"/>
              </a:rPr>
              <a:t>توزيع العمليات كل حسب مهامه.</a:t>
            </a:r>
            <a:endParaRPr lang="en-US" sz="3600" b="1" dirty="0" smtClean="0">
              <a:solidFill>
                <a:srgbClr val="0070C0"/>
              </a:solidFill>
              <a:effectLst/>
              <a:latin typeface="Times New Roman"/>
              <a:ea typeface="Calibri"/>
              <a:cs typeface="Simplified Arabic"/>
            </a:endParaRPr>
          </a:p>
          <a:p>
            <a:pPr marL="471488" indent="-457200">
              <a:lnSpc>
                <a:spcPct val="110000"/>
              </a:lnSpc>
            </a:pPr>
            <a:r>
              <a:rPr lang="ar-EG" b="1" dirty="0" smtClean="0">
                <a:solidFill>
                  <a:srgbClr val="0070C0"/>
                </a:solidFill>
                <a:effectLst/>
                <a:latin typeface="Times New Roman"/>
                <a:ea typeface="Calibri"/>
                <a:cs typeface="Simplified Arabic"/>
              </a:rPr>
              <a:t>بدء عملية تطبيق نظام الجودة.</a:t>
            </a:r>
            <a:endParaRPr lang="en-US" sz="3600" b="1" dirty="0" smtClean="0">
              <a:solidFill>
                <a:srgbClr val="0070C0"/>
              </a:solidFill>
              <a:effectLst/>
              <a:latin typeface="Times New Roman"/>
              <a:ea typeface="Calibri"/>
              <a:cs typeface="Simplified Arabic"/>
            </a:endParaRPr>
          </a:p>
          <a:p>
            <a:endParaRPr lang="ar-EG" b="1" dirty="0"/>
          </a:p>
        </p:txBody>
      </p:sp>
    </p:spTree>
    <p:extLst>
      <p:ext uri="{BB962C8B-B14F-4D97-AF65-F5344CB8AC3E}">
        <p14:creationId xmlns:p14="http://schemas.microsoft.com/office/powerpoint/2010/main" val="4105949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00B050"/>
                </a:solidFill>
                <a:effectLst/>
                <a:latin typeface="Times New Roman"/>
                <a:ea typeface="Calibri"/>
                <a:cs typeface="Simplified Arabic"/>
              </a:rPr>
              <a:t>خطوات إدارة نظم الاعتماد وضمان الجودة في التعليم</a:t>
            </a:r>
            <a:endParaRPr lang="ar-EG" dirty="0">
              <a:solidFill>
                <a:srgbClr val="00B050"/>
              </a:solidFill>
            </a:endParaRPr>
          </a:p>
        </p:txBody>
      </p:sp>
      <p:sp>
        <p:nvSpPr>
          <p:cNvPr id="3" name="Content Placeholder 2"/>
          <p:cNvSpPr>
            <a:spLocks noGrp="1"/>
          </p:cNvSpPr>
          <p:nvPr>
            <p:ph idx="1"/>
          </p:nvPr>
        </p:nvSpPr>
        <p:spPr/>
        <p:txBody>
          <a:bodyPr>
            <a:normAutofit/>
          </a:bodyPr>
          <a:lstStyle/>
          <a:p>
            <a:pPr>
              <a:lnSpc>
                <a:spcPct val="110000"/>
              </a:lnSpc>
            </a:pPr>
            <a:r>
              <a:rPr lang="ar-EG" b="1" dirty="0" smtClean="0">
                <a:solidFill>
                  <a:srgbClr val="0070C0"/>
                </a:solidFill>
                <a:effectLst/>
                <a:latin typeface="Times New Roman"/>
                <a:ea typeface="Calibri"/>
                <a:cs typeface="Simplified Arabic"/>
              </a:rPr>
              <a:t>القيام بالمراجعة الداخلية من خلال:</a:t>
            </a:r>
            <a:endParaRPr lang="en-US" sz="3600" b="1" dirty="0" smtClean="0">
              <a:solidFill>
                <a:srgbClr val="0070C0"/>
              </a:solidFill>
              <a:effectLst/>
              <a:latin typeface="Times New Roman"/>
              <a:ea typeface="Calibri"/>
              <a:cs typeface="Simplified Arabic"/>
            </a:endParaRPr>
          </a:p>
          <a:p>
            <a:pPr marL="904875" lvl="0">
              <a:lnSpc>
                <a:spcPct val="110000"/>
              </a:lnSpc>
              <a:buFont typeface="Times New Roman"/>
              <a:buChar char="-"/>
            </a:pPr>
            <a:r>
              <a:rPr lang="ar-EG" dirty="0" smtClean="0">
                <a:effectLst/>
                <a:latin typeface="Times New Roman"/>
                <a:ea typeface="Calibri"/>
                <a:cs typeface="Simplified Arabic"/>
              </a:rPr>
              <a:t>تحديد فريق المراجعة.</a:t>
            </a:r>
            <a:endParaRPr lang="en-US" sz="3600" dirty="0" smtClean="0">
              <a:effectLst/>
              <a:latin typeface="Times New Roman"/>
              <a:ea typeface="Calibri"/>
              <a:cs typeface="Simplified Arabic"/>
            </a:endParaRPr>
          </a:p>
          <a:p>
            <a:pPr marL="904875" lvl="0">
              <a:lnSpc>
                <a:spcPct val="110000"/>
              </a:lnSpc>
              <a:buFont typeface="Times New Roman"/>
              <a:buChar char="-"/>
            </a:pPr>
            <a:r>
              <a:rPr lang="ar-EG" dirty="0" smtClean="0">
                <a:effectLst/>
                <a:latin typeface="Times New Roman"/>
                <a:ea typeface="Calibri"/>
                <a:cs typeface="Simplified Arabic"/>
              </a:rPr>
              <a:t>وضع خطة المراجعة.</a:t>
            </a:r>
            <a:endParaRPr lang="en-US" sz="3600" dirty="0" smtClean="0">
              <a:effectLst/>
              <a:latin typeface="Times New Roman"/>
              <a:ea typeface="Calibri"/>
              <a:cs typeface="Simplified Arabic"/>
            </a:endParaRPr>
          </a:p>
          <a:p>
            <a:pPr marL="904875" lvl="0">
              <a:lnSpc>
                <a:spcPct val="110000"/>
              </a:lnSpc>
              <a:buFont typeface="Times New Roman"/>
              <a:buChar char="-"/>
            </a:pPr>
            <a:r>
              <a:rPr lang="ar-EG" dirty="0" smtClean="0">
                <a:effectLst/>
                <a:latin typeface="Times New Roman"/>
                <a:ea typeface="Calibri"/>
                <a:cs typeface="Simplified Arabic"/>
              </a:rPr>
              <a:t>تدريب الفريق.</a:t>
            </a:r>
            <a:endParaRPr lang="en-US" sz="3600" dirty="0" smtClean="0">
              <a:effectLst/>
              <a:latin typeface="Times New Roman"/>
              <a:ea typeface="Calibri"/>
              <a:cs typeface="Simplified Arabic"/>
            </a:endParaRPr>
          </a:p>
          <a:p>
            <a:pPr>
              <a:lnSpc>
                <a:spcPct val="110000"/>
              </a:lnSpc>
            </a:pPr>
            <a:r>
              <a:rPr lang="ar-EG" b="1" dirty="0" smtClean="0">
                <a:solidFill>
                  <a:srgbClr val="0070C0"/>
                </a:solidFill>
                <a:effectLst/>
                <a:latin typeface="Times New Roman"/>
                <a:ea typeface="Calibri"/>
                <a:cs typeface="Simplified Arabic"/>
              </a:rPr>
              <a:t>استدعاء الجهة المانحة للشهادة والحصول على شهادة الجودة.</a:t>
            </a:r>
            <a:endParaRPr lang="en-US" sz="3600" b="1" dirty="0" smtClean="0">
              <a:solidFill>
                <a:srgbClr val="0070C0"/>
              </a:solidFill>
              <a:effectLst/>
              <a:latin typeface="Times New Roman"/>
              <a:ea typeface="Calibri"/>
              <a:cs typeface="Simplified Arabic"/>
            </a:endParaRPr>
          </a:p>
          <a:p>
            <a:pPr>
              <a:lnSpc>
                <a:spcPct val="110000"/>
              </a:lnSpc>
            </a:pPr>
            <a:r>
              <a:rPr lang="ar-EG" b="1" dirty="0" smtClean="0">
                <a:solidFill>
                  <a:srgbClr val="0070C0"/>
                </a:solidFill>
                <a:effectLst/>
                <a:latin typeface="Times New Roman"/>
                <a:ea typeface="Calibri"/>
                <a:cs typeface="Simplified Arabic"/>
              </a:rPr>
              <a:t>إعلان النجاح.</a:t>
            </a:r>
            <a:endParaRPr lang="en-US" sz="3600" b="1" dirty="0" smtClean="0">
              <a:solidFill>
                <a:srgbClr val="0070C0"/>
              </a:solidFill>
              <a:effectLst/>
              <a:latin typeface="Times New Roman"/>
              <a:ea typeface="Calibri"/>
              <a:cs typeface="Simplified Arabic"/>
            </a:endParaRPr>
          </a:p>
          <a:p>
            <a:endParaRPr lang="ar-EG" b="1" dirty="0"/>
          </a:p>
        </p:txBody>
      </p:sp>
    </p:spTree>
    <p:extLst>
      <p:ext uri="{BB962C8B-B14F-4D97-AF65-F5344CB8AC3E}">
        <p14:creationId xmlns:p14="http://schemas.microsoft.com/office/powerpoint/2010/main" val="1251567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grpSp>
        <p:nvGrpSpPr>
          <p:cNvPr id="4" name="Group 3"/>
          <p:cNvGrpSpPr>
            <a:grpSpLocks/>
          </p:cNvGrpSpPr>
          <p:nvPr/>
        </p:nvGrpSpPr>
        <p:grpSpPr bwMode="auto">
          <a:xfrm>
            <a:off x="539552" y="179924"/>
            <a:ext cx="8064896" cy="6531899"/>
            <a:chOff x="2114" y="1866"/>
            <a:chExt cx="8066" cy="10005"/>
          </a:xfrm>
        </p:grpSpPr>
        <p:sp>
          <p:nvSpPr>
            <p:cNvPr id="5" name="AutoShape 3"/>
            <p:cNvSpPr>
              <a:spLocks noChangeArrowheads="1"/>
            </p:cNvSpPr>
            <p:nvPr/>
          </p:nvSpPr>
          <p:spPr bwMode="auto">
            <a:xfrm>
              <a:off x="4909" y="1866"/>
              <a:ext cx="2304" cy="526"/>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تبني مشروع نظام الجودة</a:t>
              </a:r>
              <a:endParaRPr lang="en-US" sz="1500">
                <a:effectLst/>
                <a:latin typeface="Times New Roman"/>
                <a:ea typeface="Calibri"/>
                <a:cs typeface="Simplified Arabic"/>
              </a:endParaRPr>
            </a:p>
          </p:txBody>
        </p:sp>
        <p:sp>
          <p:nvSpPr>
            <p:cNvPr id="6" name="AutoShape 4"/>
            <p:cNvSpPr>
              <a:spLocks noChangeArrowheads="1"/>
            </p:cNvSpPr>
            <p:nvPr/>
          </p:nvSpPr>
          <p:spPr bwMode="auto">
            <a:xfrm>
              <a:off x="4909" y="2711"/>
              <a:ext cx="2304" cy="526"/>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إعلان تبني الجودة</a:t>
              </a:r>
              <a:endParaRPr lang="en-US" sz="1500">
                <a:effectLst/>
                <a:latin typeface="Times New Roman"/>
                <a:ea typeface="Calibri"/>
                <a:cs typeface="Simplified Arabic"/>
              </a:endParaRPr>
            </a:p>
          </p:txBody>
        </p:sp>
        <p:sp>
          <p:nvSpPr>
            <p:cNvPr id="7" name="AutoShape 5"/>
            <p:cNvSpPr>
              <a:spLocks noChangeArrowheads="1"/>
            </p:cNvSpPr>
            <p:nvPr/>
          </p:nvSpPr>
          <p:spPr bwMode="auto">
            <a:xfrm>
              <a:off x="5203" y="3556"/>
              <a:ext cx="1715" cy="589"/>
            </a:xfrm>
            <a:prstGeom prst="hexagon">
              <a:avLst>
                <a:gd name="adj" fmla="val 30384"/>
                <a:gd name="vf" fmla="val 115470"/>
              </a:avLst>
            </a:prstGeom>
            <a:solidFill>
              <a:srgbClr val="FFFFFF"/>
            </a:solidFill>
            <a:ln w="9525">
              <a:solidFill>
                <a:srgbClr val="000000"/>
              </a:solidFill>
              <a:miter lim="800000"/>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عقد اجتماع</a:t>
              </a:r>
              <a:endParaRPr lang="en-US" sz="1500">
                <a:effectLst/>
                <a:latin typeface="Times New Roman"/>
                <a:ea typeface="Calibri"/>
                <a:cs typeface="Simplified Arabic"/>
              </a:endParaRPr>
            </a:p>
          </p:txBody>
        </p:sp>
        <p:sp>
          <p:nvSpPr>
            <p:cNvPr id="8" name="AutoShape 6"/>
            <p:cNvSpPr>
              <a:spLocks noChangeArrowheads="1"/>
            </p:cNvSpPr>
            <p:nvPr/>
          </p:nvSpPr>
          <p:spPr bwMode="auto">
            <a:xfrm>
              <a:off x="8264" y="3675"/>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أهمية نظام الجودة</a:t>
              </a:r>
              <a:endParaRPr lang="en-US" sz="1500">
                <a:effectLst/>
                <a:latin typeface="Times New Roman"/>
                <a:ea typeface="Calibri"/>
                <a:cs typeface="Simplified Arabic"/>
              </a:endParaRPr>
            </a:p>
          </p:txBody>
        </p:sp>
        <p:sp>
          <p:nvSpPr>
            <p:cNvPr id="9" name="AutoShape 7"/>
            <p:cNvSpPr>
              <a:spLocks noChangeArrowheads="1"/>
            </p:cNvSpPr>
            <p:nvPr/>
          </p:nvSpPr>
          <p:spPr bwMode="auto">
            <a:xfrm>
              <a:off x="8264" y="4373"/>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خطوات التطبيق</a:t>
              </a:r>
              <a:endParaRPr lang="en-US" sz="1500">
                <a:effectLst/>
                <a:latin typeface="Times New Roman"/>
                <a:ea typeface="Calibri"/>
                <a:cs typeface="Simplified Arabic"/>
              </a:endParaRPr>
            </a:p>
          </p:txBody>
        </p:sp>
        <p:sp>
          <p:nvSpPr>
            <p:cNvPr id="10" name="AutoShape 8"/>
            <p:cNvSpPr>
              <a:spLocks noChangeArrowheads="1"/>
            </p:cNvSpPr>
            <p:nvPr/>
          </p:nvSpPr>
          <p:spPr bwMode="auto">
            <a:xfrm>
              <a:off x="8264" y="5072"/>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الآثـار الإيجابيـة</a:t>
              </a:r>
              <a:endParaRPr lang="en-US" sz="1500">
                <a:effectLst/>
                <a:latin typeface="Times New Roman"/>
                <a:ea typeface="Calibri"/>
                <a:cs typeface="Simplified Arabic"/>
              </a:endParaRPr>
            </a:p>
          </p:txBody>
        </p:sp>
        <p:sp>
          <p:nvSpPr>
            <p:cNvPr id="11" name="AutoShape 9"/>
            <p:cNvSpPr>
              <a:spLocks noChangeArrowheads="1"/>
            </p:cNvSpPr>
            <p:nvPr/>
          </p:nvSpPr>
          <p:spPr bwMode="auto">
            <a:xfrm>
              <a:off x="8264" y="5771"/>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العوائق المحتملة </a:t>
              </a:r>
              <a:endParaRPr lang="en-US" sz="1500">
                <a:effectLst/>
                <a:latin typeface="Times New Roman"/>
                <a:ea typeface="Calibri"/>
                <a:cs typeface="Simplified Arabic"/>
              </a:endParaRPr>
            </a:p>
          </p:txBody>
        </p:sp>
        <p:sp>
          <p:nvSpPr>
            <p:cNvPr id="12" name="AutoShape 10"/>
            <p:cNvSpPr>
              <a:spLocks noChangeArrowheads="1"/>
            </p:cNvSpPr>
            <p:nvPr/>
          </p:nvSpPr>
          <p:spPr bwMode="auto">
            <a:xfrm>
              <a:off x="8264" y="6470"/>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أهمية دعم الجميع</a:t>
              </a:r>
              <a:endParaRPr lang="en-US" sz="1500">
                <a:effectLst/>
                <a:latin typeface="Times New Roman"/>
                <a:ea typeface="Calibri"/>
                <a:cs typeface="Simplified Arabic"/>
              </a:endParaRPr>
            </a:p>
          </p:txBody>
        </p:sp>
        <p:sp>
          <p:nvSpPr>
            <p:cNvPr id="13" name="AutoShape 11"/>
            <p:cNvSpPr>
              <a:spLocks noChangeArrowheads="1"/>
            </p:cNvSpPr>
            <p:nvPr/>
          </p:nvSpPr>
          <p:spPr bwMode="auto">
            <a:xfrm>
              <a:off x="8264" y="7169"/>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الرد على الاستفسارات</a:t>
              </a:r>
              <a:endParaRPr lang="en-US" sz="1500">
                <a:effectLst/>
                <a:latin typeface="Times New Roman"/>
                <a:ea typeface="Calibri"/>
                <a:cs typeface="Simplified Arabic"/>
              </a:endParaRPr>
            </a:p>
          </p:txBody>
        </p:sp>
        <p:sp>
          <p:nvSpPr>
            <p:cNvPr id="14" name="AutoShape 12"/>
            <p:cNvSpPr>
              <a:spLocks noChangeArrowheads="1"/>
            </p:cNvSpPr>
            <p:nvPr/>
          </p:nvSpPr>
          <p:spPr bwMode="auto">
            <a:xfrm>
              <a:off x="5121" y="4465"/>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إقامة دورة تدريبية</a:t>
              </a:r>
              <a:endParaRPr lang="en-US" sz="1500">
                <a:effectLst/>
                <a:latin typeface="Times New Roman"/>
                <a:ea typeface="Calibri"/>
                <a:cs typeface="Simplified Arabic"/>
              </a:endParaRPr>
            </a:p>
          </p:txBody>
        </p:sp>
        <p:sp>
          <p:nvSpPr>
            <p:cNvPr id="15" name="AutoShape 13"/>
            <p:cNvSpPr>
              <a:spLocks noChangeArrowheads="1"/>
            </p:cNvSpPr>
            <p:nvPr/>
          </p:nvSpPr>
          <p:spPr bwMode="auto">
            <a:xfrm>
              <a:off x="5121" y="5222"/>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تشكيل فريق العمل</a:t>
              </a:r>
              <a:endParaRPr lang="en-US" sz="1500">
                <a:effectLst/>
                <a:latin typeface="Times New Roman"/>
                <a:ea typeface="Calibri"/>
                <a:cs typeface="Simplified Arabic"/>
              </a:endParaRPr>
            </a:p>
          </p:txBody>
        </p:sp>
        <p:sp>
          <p:nvSpPr>
            <p:cNvPr id="16" name="AutoShape 14"/>
            <p:cNvSpPr>
              <a:spLocks noChangeArrowheads="1"/>
            </p:cNvSpPr>
            <p:nvPr/>
          </p:nvSpPr>
          <p:spPr bwMode="auto">
            <a:xfrm>
              <a:off x="5121" y="5980"/>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نشر سياسة الجودة</a:t>
              </a:r>
              <a:endParaRPr lang="en-US" sz="1500">
                <a:effectLst/>
                <a:latin typeface="Times New Roman"/>
                <a:ea typeface="Calibri"/>
                <a:cs typeface="Simplified Arabic"/>
              </a:endParaRPr>
            </a:p>
          </p:txBody>
        </p:sp>
        <p:sp>
          <p:nvSpPr>
            <p:cNvPr id="17" name="AutoShape 15"/>
            <p:cNvSpPr>
              <a:spLocks noChangeArrowheads="1"/>
            </p:cNvSpPr>
            <p:nvPr/>
          </p:nvSpPr>
          <p:spPr bwMode="auto">
            <a:xfrm>
              <a:off x="4945" y="6737"/>
              <a:ext cx="2268"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توزيع الوصف الوظيفي</a:t>
              </a:r>
              <a:endParaRPr lang="en-US" sz="1500">
                <a:effectLst/>
                <a:latin typeface="Times New Roman"/>
                <a:ea typeface="Calibri"/>
                <a:cs typeface="Simplified Arabic"/>
              </a:endParaRPr>
            </a:p>
          </p:txBody>
        </p:sp>
        <p:sp>
          <p:nvSpPr>
            <p:cNvPr id="18" name="AutoShape 16"/>
            <p:cNvSpPr>
              <a:spLocks noChangeArrowheads="1"/>
            </p:cNvSpPr>
            <p:nvPr/>
          </p:nvSpPr>
          <p:spPr bwMode="auto">
            <a:xfrm>
              <a:off x="4858" y="7494"/>
              <a:ext cx="2442"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توزيع المهام والمسئوليات</a:t>
              </a:r>
              <a:endParaRPr lang="en-US" sz="1500">
                <a:effectLst/>
                <a:latin typeface="Times New Roman"/>
                <a:ea typeface="Calibri"/>
                <a:cs typeface="Simplified Arabic"/>
              </a:endParaRPr>
            </a:p>
          </p:txBody>
        </p:sp>
        <p:sp>
          <p:nvSpPr>
            <p:cNvPr id="19" name="AutoShape 17"/>
            <p:cNvSpPr>
              <a:spLocks noChangeArrowheads="1"/>
            </p:cNvSpPr>
            <p:nvPr/>
          </p:nvSpPr>
          <p:spPr bwMode="auto">
            <a:xfrm>
              <a:off x="4858" y="8252"/>
              <a:ext cx="2442"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توزيـع العمليات</a:t>
              </a:r>
              <a:endParaRPr lang="en-US" sz="1500">
                <a:effectLst/>
                <a:latin typeface="Times New Roman"/>
                <a:ea typeface="Calibri"/>
                <a:cs typeface="Simplified Arabic"/>
              </a:endParaRPr>
            </a:p>
          </p:txBody>
        </p:sp>
        <p:sp>
          <p:nvSpPr>
            <p:cNvPr id="20" name="AutoShape 18"/>
            <p:cNvSpPr>
              <a:spLocks noChangeArrowheads="1"/>
            </p:cNvSpPr>
            <p:nvPr/>
          </p:nvSpPr>
          <p:spPr bwMode="auto">
            <a:xfrm>
              <a:off x="4670" y="9009"/>
              <a:ext cx="2780" cy="589"/>
            </a:xfrm>
            <a:prstGeom prst="hexagon">
              <a:avLst>
                <a:gd name="adj" fmla="val 28013"/>
                <a:gd name="vf" fmla="val 115470"/>
              </a:avLst>
            </a:prstGeom>
            <a:solidFill>
              <a:srgbClr val="FFFFFF"/>
            </a:solidFill>
            <a:ln w="9525">
              <a:solidFill>
                <a:srgbClr val="000000"/>
              </a:solidFill>
              <a:miter lim="800000"/>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بداية المراجعة الداخلية</a:t>
              </a:r>
              <a:endParaRPr lang="en-US" sz="1500">
                <a:effectLst/>
                <a:latin typeface="Times New Roman"/>
                <a:ea typeface="Calibri"/>
                <a:cs typeface="Simplified Arabic"/>
              </a:endParaRPr>
            </a:p>
          </p:txBody>
        </p:sp>
        <p:sp>
          <p:nvSpPr>
            <p:cNvPr id="21" name="AutoShape 19"/>
            <p:cNvSpPr>
              <a:spLocks noChangeArrowheads="1"/>
            </p:cNvSpPr>
            <p:nvPr/>
          </p:nvSpPr>
          <p:spPr bwMode="auto">
            <a:xfrm>
              <a:off x="4858" y="9918"/>
              <a:ext cx="2268"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استدعاء الجهة المانحة</a:t>
              </a:r>
              <a:endParaRPr lang="en-US" sz="1500">
                <a:effectLst/>
                <a:latin typeface="Times New Roman"/>
                <a:ea typeface="Calibri"/>
                <a:cs typeface="Simplified Arabic"/>
              </a:endParaRPr>
            </a:p>
          </p:txBody>
        </p:sp>
        <p:sp>
          <p:nvSpPr>
            <p:cNvPr id="22" name="AutoShape 20"/>
            <p:cNvSpPr>
              <a:spLocks noChangeArrowheads="1"/>
            </p:cNvSpPr>
            <p:nvPr/>
          </p:nvSpPr>
          <p:spPr bwMode="auto">
            <a:xfrm>
              <a:off x="4771" y="10675"/>
              <a:ext cx="2442"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الحصول على شهادة الاعتماد</a:t>
              </a:r>
              <a:endParaRPr lang="en-US" sz="1500">
                <a:effectLst/>
                <a:latin typeface="Times New Roman"/>
                <a:ea typeface="Calibri"/>
                <a:cs typeface="Simplified Arabic"/>
              </a:endParaRPr>
            </a:p>
          </p:txBody>
        </p:sp>
        <p:sp>
          <p:nvSpPr>
            <p:cNvPr id="23" name="AutoShape 21"/>
            <p:cNvSpPr>
              <a:spLocks noChangeArrowheads="1"/>
            </p:cNvSpPr>
            <p:nvPr/>
          </p:nvSpPr>
          <p:spPr bwMode="auto">
            <a:xfrm>
              <a:off x="4771" y="11433"/>
              <a:ext cx="2442"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إعـلان النجـاح</a:t>
              </a:r>
              <a:endParaRPr lang="en-US" sz="1500">
                <a:effectLst/>
                <a:latin typeface="Times New Roman"/>
                <a:ea typeface="Calibri"/>
                <a:cs typeface="Simplified Arabic"/>
              </a:endParaRPr>
            </a:p>
          </p:txBody>
        </p:sp>
        <p:sp>
          <p:nvSpPr>
            <p:cNvPr id="24" name="AutoShape 22"/>
            <p:cNvSpPr>
              <a:spLocks noChangeArrowheads="1"/>
            </p:cNvSpPr>
            <p:nvPr/>
          </p:nvSpPr>
          <p:spPr bwMode="auto">
            <a:xfrm>
              <a:off x="2114" y="9048"/>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تحديد فريق المراجعة</a:t>
              </a:r>
              <a:endParaRPr lang="en-US" sz="1500">
                <a:effectLst/>
                <a:latin typeface="Times New Roman"/>
                <a:ea typeface="Calibri"/>
                <a:cs typeface="Simplified Arabic"/>
              </a:endParaRPr>
            </a:p>
          </p:txBody>
        </p:sp>
        <p:sp>
          <p:nvSpPr>
            <p:cNvPr id="25" name="AutoShape 23"/>
            <p:cNvSpPr>
              <a:spLocks noChangeArrowheads="1"/>
            </p:cNvSpPr>
            <p:nvPr/>
          </p:nvSpPr>
          <p:spPr bwMode="auto">
            <a:xfrm>
              <a:off x="2114" y="9805"/>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وضــع الخطــة</a:t>
              </a:r>
              <a:endParaRPr lang="en-US" sz="1500">
                <a:effectLst/>
                <a:latin typeface="Times New Roman"/>
                <a:ea typeface="Calibri"/>
                <a:cs typeface="Simplified Arabic"/>
              </a:endParaRPr>
            </a:p>
          </p:txBody>
        </p:sp>
        <p:sp>
          <p:nvSpPr>
            <p:cNvPr id="26" name="AutoShape 24"/>
            <p:cNvSpPr>
              <a:spLocks noChangeArrowheads="1"/>
            </p:cNvSpPr>
            <p:nvPr/>
          </p:nvSpPr>
          <p:spPr bwMode="auto">
            <a:xfrm>
              <a:off x="2114" y="10577"/>
              <a:ext cx="1916" cy="438"/>
            </a:xfrm>
            <a:prstGeom prst="roundRect">
              <a:avLst>
                <a:gd name="adj" fmla="val 16667"/>
              </a:avLst>
            </a:prstGeom>
            <a:solidFill>
              <a:srgbClr val="FFFFFF"/>
            </a:solidFill>
            <a:ln w="9525">
              <a:solidFill>
                <a:srgbClr val="000000"/>
              </a:solidFill>
              <a:round/>
              <a:headEnd/>
              <a:tailEnd/>
            </a:ln>
            <a:effectLst>
              <a:outerShdw dist="53882"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900" b="1">
                  <a:effectLst/>
                  <a:latin typeface="Times New Roman"/>
                  <a:ea typeface="Calibri"/>
                  <a:cs typeface="Simplified Arabic"/>
                </a:rPr>
                <a:t>تدريـب الفريـق</a:t>
              </a:r>
              <a:endParaRPr lang="en-US" sz="1500">
                <a:effectLst/>
                <a:latin typeface="Times New Roman"/>
                <a:ea typeface="Calibri"/>
                <a:cs typeface="Simplified Arabic"/>
              </a:endParaRPr>
            </a:p>
          </p:txBody>
        </p:sp>
        <p:cxnSp>
          <p:nvCxnSpPr>
            <p:cNvPr id="27" name="AutoShape 25"/>
            <p:cNvCxnSpPr>
              <a:cxnSpLocks noChangeShapeType="1"/>
            </p:cNvCxnSpPr>
            <p:nvPr/>
          </p:nvCxnSpPr>
          <p:spPr bwMode="auto">
            <a:xfrm>
              <a:off x="6048" y="2392"/>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28" name="AutoShape 26"/>
            <p:cNvCxnSpPr>
              <a:cxnSpLocks noChangeShapeType="1"/>
            </p:cNvCxnSpPr>
            <p:nvPr/>
          </p:nvCxnSpPr>
          <p:spPr bwMode="auto">
            <a:xfrm>
              <a:off x="6048" y="3237"/>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29" name="AutoShape 27"/>
            <p:cNvCxnSpPr>
              <a:cxnSpLocks noChangeShapeType="1"/>
            </p:cNvCxnSpPr>
            <p:nvPr/>
          </p:nvCxnSpPr>
          <p:spPr bwMode="auto">
            <a:xfrm>
              <a:off x="6048" y="4146"/>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0" name="AutoShape 28"/>
            <p:cNvCxnSpPr>
              <a:cxnSpLocks noChangeShapeType="1"/>
            </p:cNvCxnSpPr>
            <p:nvPr/>
          </p:nvCxnSpPr>
          <p:spPr bwMode="auto">
            <a:xfrm>
              <a:off x="6048" y="4935"/>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1" name="AutoShape 29"/>
            <p:cNvCxnSpPr>
              <a:cxnSpLocks noChangeShapeType="1"/>
            </p:cNvCxnSpPr>
            <p:nvPr/>
          </p:nvCxnSpPr>
          <p:spPr bwMode="auto">
            <a:xfrm>
              <a:off x="6048" y="5661"/>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2" name="AutoShape 30"/>
            <p:cNvCxnSpPr>
              <a:cxnSpLocks noChangeShapeType="1"/>
            </p:cNvCxnSpPr>
            <p:nvPr/>
          </p:nvCxnSpPr>
          <p:spPr bwMode="auto">
            <a:xfrm>
              <a:off x="6048" y="6418"/>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3" name="AutoShape 31"/>
            <p:cNvCxnSpPr>
              <a:cxnSpLocks noChangeShapeType="1"/>
            </p:cNvCxnSpPr>
            <p:nvPr/>
          </p:nvCxnSpPr>
          <p:spPr bwMode="auto">
            <a:xfrm>
              <a:off x="6048" y="7175"/>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4" name="AutoShape 32"/>
            <p:cNvCxnSpPr>
              <a:cxnSpLocks noChangeShapeType="1"/>
            </p:cNvCxnSpPr>
            <p:nvPr/>
          </p:nvCxnSpPr>
          <p:spPr bwMode="auto">
            <a:xfrm>
              <a:off x="6048" y="7933"/>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5" name="AutoShape 33"/>
            <p:cNvCxnSpPr>
              <a:cxnSpLocks noChangeShapeType="1"/>
            </p:cNvCxnSpPr>
            <p:nvPr/>
          </p:nvCxnSpPr>
          <p:spPr bwMode="auto">
            <a:xfrm>
              <a:off x="6048" y="8690"/>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6" name="AutoShape 34"/>
            <p:cNvCxnSpPr>
              <a:cxnSpLocks noChangeShapeType="1"/>
            </p:cNvCxnSpPr>
            <p:nvPr/>
          </p:nvCxnSpPr>
          <p:spPr bwMode="auto">
            <a:xfrm>
              <a:off x="6048" y="9592"/>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7" name="AutoShape 35"/>
            <p:cNvCxnSpPr>
              <a:cxnSpLocks noChangeShapeType="1"/>
            </p:cNvCxnSpPr>
            <p:nvPr/>
          </p:nvCxnSpPr>
          <p:spPr bwMode="auto">
            <a:xfrm>
              <a:off x="6048" y="10364"/>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8" name="AutoShape 36"/>
            <p:cNvCxnSpPr>
              <a:cxnSpLocks noChangeShapeType="1"/>
            </p:cNvCxnSpPr>
            <p:nvPr/>
          </p:nvCxnSpPr>
          <p:spPr bwMode="auto">
            <a:xfrm>
              <a:off x="6048" y="11113"/>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39" name="AutoShape 37"/>
            <p:cNvCxnSpPr>
              <a:cxnSpLocks noChangeShapeType="1"/>
            </p:cNvCxnSpPr>
            <p:nvPr/>
          </p:nvCxnSpPr>
          <p:spPr bwMode="auto">
            <a:xfrm>
              <a:off x="3017" y="9493"/>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40" name="AutoShape 38"/>
            <p:cNvCxnSpPr>
              <a:cxnSpLocks noChangeShapeType="1"/>
            </p:cNvCxnSpPr>
            <p:nvPr/>
          </p:nvCxnSpPr>
          <p:spPr bwMode="auto">
            <a:xfrm>
              <a:off x="3017" y="10258"/>
              <a:ext cx="0" cy="319"/>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41" name="AutoShape 39"/>
            <p:cNvCxnSpPr>
              <a:cxnSpLocks noChangeShapeType="1"/>
            </p:cNvCxnSpPr>
            <p:nvPr/>
          </p:nvCxnSpPr>
          <p:spPr bwMode="auto">
            <a:xfrm flipH="1">
              <a:off x="4056" y="9293"/>
              <a:ext cx="614" cy="0"/>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42" name="AutoShape 40"/>
            <p:cNvCxnSpPr>
              <a:cxnSpLocks noChangeShapeType="1"/>
            </p:cNvCxnSpPr>
            <p:nvPr/>
          </p:nvCxnSpPr>
          <p:spPr bwMode="auto">
            <a:xfrm>
              <a:off x="6944" y="3883"/>
              <a:ext cx="1320" cy="0"/>
            </a:xfrm>
            <a:prstGeom prst="straightConnector1">
              <a:avLst/>
            </a:prstGeom>
            <a:noFill/>
            <a:ln w="9525">
              <a:solidFill>
                <a:srgbClr val="000000"/>
              </a:solidFill>
              <a:round/>
              <a:headEnd type="none" w="med" len="med"/>
              <a:tailEnd type="stealth" w="lg" len="lg"/>
            </a:ln>
            <a:extLst>
              <a:ext uri="{909E8E84-426E-40DD-AFC4-6F175D3DCCD1}">
                <a14:hiddenFill xmlns:a14="http://schemas.microsoft.com/office/drawing/2010/main">
                  <a:noFill/>
                </a14:hiddenFill>
              </a:ext>
            </a:extLst>
          </p:spPr>
        </p:cxnSp>
        <p:cxnSp>
          <p:nvCxnSpPr>
            <p:cNvPr id="43" name="AutoShape 41"/>
            <p:cNvCxnSpPr>
              <a:cxnSpLocks noChangeShapeType="1"/>
            </p:cNvCxnSpPr>
            <p:nvPr/>
          </p:nvCxnSpPr>
          <p:spPr bwMode="auto">
            <a:xfrm>
              <a:off x="9153" y="4116"/>
              <a:ext cx="0" cy="260"/>
            </a:xfrm>
            <a:prstGeom prst="straightConnector1">
              <a:avLst/>
            </a:prstGeom>
            <a:noFill/>
            <a:ln w="9525">
              <a:solidFill>
                <a:srgbClr val="000000"/>
              </a:solidFill>
              <a:round/>
              <a:headEnd type="none" w="med" len="med"/>
              <a:tailEnd type="triangle" w="lg" len="med"/>
            </a:ln>
            <a:extLst>
              <a:ext uri="{909E8E84-426E-40DD-AFC4-6F175D3DCCD1}">
                <a14:hiddenFill xmlns:a14="http://schemas.microsoft.com/office/drawing/2010/main">
                  <a:noFill/>
                </a14:hiddenFill>
              </a:ext>
            </a:extLst>
          </p:spPr>
        </p:cxnSp>
        <p:cxnSp>
          <p:nvCxnSpPr>
            <p:cNvPr id="44" name="AutoShape 42"/>
            <p:cNvCxnSpPr>
              <a:cxnSpLocks noChangeShapeType="1"/>
            </p:cNvCxnSpPr>
            <p:nvPr/>
          </p:nvCxnSpPr>
          <p:spPr bwMode="auto">
            <a:xfrm>
              <a:off x="9153" y="4812"/>
              <a:ext cx="0" cy="260"/>
            </a:xfrm>
            <a:prstGeom prst="straightConnector1">
              <a:avLst/>
            </a:prstGeom>
            <a:noFill/>
            <a:ln w="9525">
              <a:solidFill>
                <a:srgbClr val="000000"/>
              </a:solidFill>
              <a:round/>
              <a:headEnd type="none" w="med" len="med"/>
              <a:tailEnd type="triangle" w="lg" len="med"/>
            </a:ln>
            <a:extLst>
              <a:ext uri="{909E8E84-426E-40DD-AFC4-6F175D3DCCD1}">
                <a14:hiddenFill xmlns:a14="http://schemas.microsoft.com/office/drawing/2010/main">
                  <a:noFill/>
                </a14:hiddenFill>
              </a:ext>
            </a:extLst>
          </p:spPr>
        </p:cxnSp>
        <p:cxnSp>
          <p:nvCxnSpPr>
            <p:cNvPr id="45" name="AutoShape 43"/>
            <p:cNvCxnSpPr>
              <a:cxnSpLocks noChangeShapeType="1"/>
            </p:cNvCxnSpPr>
            <p:nvPr/>
          </p:nvCxnSpPr>
          <p:spPr bwMode="auto">
            <a:xfrm>
              <a:off x="9216" y="5538"/>
              <a:ext cx="0" cy="260"/>
            </a:xfrm>
            <a:prstGeom prst="straightConnector1">
              <a:avLst/>
            </a:prstGeom>
            <a:noFill/>
            <a:ln w="9525">
              <a:solidFill>
                <a:srgbClr val="000000"/>
              </a:solidFill>
              <a:round/>
              <a:headEnd type="none" w="med" len="med"/>
              <a:tailEnd type="triangle" w="lg" len="med"/>
            </a:ln>
            <a:extLst>
              <a:ext uri="{909E8E84-426E-40DD-AFC4-6F175D3DCCD1}">
                <a14:hiddenFill xmlns:a14="http://schemas.microsoft.com/office/drawing/2010/main">
                  <a:noFill/>
                </a14:hiddenFill>
              </a:ext>
            </a:extLst>
          </p:spPr>
        </p:cxnSp>
        <p:cxnSp>
          <p:nvCxnSpPr>
            <p:cNvPr id="46" name="AutoShape 44"/>
            <p:cNvCxnSpPr>
              <a:cxnSpLocks noChangeShapeType="1"/>
            </p:cNvCxnSpPr>
            <p:nvPr/>
          </p:nvCxnSpPr>
          <p:spPr bwMode="auto">
            <a:xfrm>
              <a:off x="9216" y="6217"/>
              <a:ext cx="0" cy="260"/>
            </a:xfrm>
            <a:prstGeom prst="straightConnector1">
              <a:avLst/>
            </a:prstGeom>
            <a:noFill/>
            <a:ln w="9525">
              <a:solidFill>
                <a:srgbClr val="000000"/>
              </a:solidFill>
              <a:round/>
              <a:headEnd type="none" w="med" len="med"/>
              <a:tailEnd type="triangle" w="lg" len="med"/>
            </a:ln>
            <a:extLst>
              <a:ext uri="{909E8E84-426E-40DD-AFC4-6F175D3DCCD1}">
                <a14:hiddenFill xmlns:a14="http://schemas.microsoft.com/office/drawing/2010/main">
                  <a:noFill/>
                </a14:hiddenFill>
              </a:ext>
            </a:extLst>
          </p:spPr>
        </p:cxnSp>
        <p:cxnSp>
          <p:nvCxnSpPr>
            <p:cNvPr id="47" name="AutoShape 45"/>
            <p:cNvCxnSpPr>
              <a:cxnSpLocks noChangeShapeType="1"/>
            </p:cNvCxnSpPr>
            <p:nvPr/>
          </p:nvCxnSpPr>
          <p:spPr bwMode="auto">
            <a:xfrm>
              <a:off x="9216" y="6915"/>
              <a:ext cx="0" cy="260"/>
            </a:xfrm>
            <a:prstGeom prst="straightConnector1">
              <a:avLst/>
            </a:prstGeom>
            <a:noFill/>
            <a:ln w="9525">
              <a:solidFill>
                <a:srgbClr val="000000"/>
              </a:solidFill>
              <a:round/>
              <a:headEnd type="none" w="med" len="med"/>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064339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descr="18306189651013307539">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476250"/>
            <a:ext cx="693420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WordArt 4"/>
          <p:cNvSpPr>
            <a:spLocks noChangeArrowheads="1" noChangeShapeType="1" noTextEdit="1"/>
          </p:cNvSpPr>
          <p:nvPr/>
        </p:nvSpPr>
        <p:spPr bwMode="auto">
          <a:xfrm rot="-1521255">
            <a:off x="5173663" y="4749800"/>
            <a:ext cx="2865437" cy="1773238"/>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smtClean="0">
                <a:ln w="12700">
                  <a:solidFill>
                    <a:srgbClr val="FF0000"/>
                  </a:solidFill>
                  <a:round/>
                  <a:headEnd/>
                  <a:tailEnd/>
                </a:ln>
                <a:solidFill>
                  <a:srgbClr val="FF0000"/>
                </a:solidFill>
                <a:effectLst>
                  <a:outerShdw dist="45791" dir="2021404" algn="ctr" rotWithShape="0">
                    <a:srgbClr val="808080">
                      <a:alpha val="79999"/>
                    </a:srgbClr>
                  </a:outerShdw>
                </a:effectLst>
              </a:rPr>
              <a:t>د/عبدالحميدشعلان</a:t>
            </a:r>
          </a:p>
          <a:p>
            <a:pPr algn="ctr" fontAlgn="base">
              <a:spcBef>
                <a:spcPct val="0"/>
              </a:spcBef>
              <a:spcAft>
                <a:spcPct val="0"/>
              </a:spcAft>
            </a:pPr>
            <a:r>
              <a:rPr lang="ar-EG" sz="2400" kern="10" smtClean="0">
                <a:ln w="12700">
                  <a:solidFill>
                    <a:srgbClr val="FF0000"/>
                  </a:solidFill>
                  <a:round/>
                  <a:headEnd/>
                  <a:tailEnd/>
                </a:ln>
                <a:solidFill>
                  <a:srgbClr val="FF0000"/>
                </a:solidFill>
                <a:effectLst>
                  <a:outerShdw dist="45791" dir="2021404" algn="ctr" rotWithShape="0">
                    <a:srgbClr val="808080">
                      <a:alpha val="79999"/>
                    </a:srgbClr>
                  </a:outerShdw>
                </a:effectLst>
              </a:rPr>
              <a:t>جامعة بنها</a:t>
            </a:r>
          </a:p>
        </p:txBody>
      </p:sp>
      <p:sp>
        <p:nvSpPr>
          <p:cNvPr id="30724" name="TextBox 1"/>
          <p:cNvSpPr txBox="1">
            <a:spLocks noChangeArrowheads="1"/>
          </p:cNvSpPr>
          <p:nvPr/>
        </p:nvSpPr>
        <p:spPr bwMode="auto">
          <a:xfrm>
            <a:off x="250825" y="5949950"/>
            <a:ext cx="4105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base" hangingPunct="1">
              <a:spcBef>
                <a:spcPct val="0"/>
              </a:spcBef>
              <a:spcAft>
                <a:spcPct val="0"/>
              </a:spcAft>
            </a:pPr>
            <a:r>
              <a:rPr lang="en-US" b="1" smtClean="0">
                <a:solidFill>
                  <a:srgbClr val="3C4043"/>
                </a:solidFill>
                <a:latin typeface="Noto Naskh Arabic UI"/>
              </a:rPr>
              <a:t>WhatsApp: 01229285008</a:t>
            </a:r>
          </a:p>
          <a:p>
            <a:pPr algn="l" eaLnBrk="1" fontAlgn="base" hangingPunct="1">
              <a:spcBef>
                <a:spcPct val="0"/>
              </a:spcBef>
              <a:spcAft>
                <a:spcPct val="0"/>
              </a:spcAft>
            </a:pPr>
            <a:r>
              <a:rPr lang="en-US" b="1" smtClean="0">
                <a:solidFill>
                  <a:srgbClr val="3C4043"/>
                </a:solidFill>
                <a:latin typeface="Noto Naskh Arabic UI"/>
              </a:rPr>
              <a:t>E. Mail: </a:t>
            </a:r>
            <a:r>
              <a:rPr lang="en-US" b="1" smtClean="0">
                <a:solidFill>
                  <a:srgbClr val="3C4043"/>
                </a:solidFill>
                <a:latin typeface="Noto Naskh Arabic UI"/>
                <a:hlinkClick r:id="rId4"/>
              </a:rPr>
              <a:t>Hshalaan@fedu.bu.edu.eg</a:t>
            </a:r>
            <a:endParaRPr lang="en-US" b="1" smtClean="0">
              <a:solidFill>
                <a:srgbClr val="3C4043"/>
              </a:solidFill>
              <a:latin typeface="Noto Naskh Arabic UI"/>
            </a:endParaRPr>
          </a:p>
        </p:txBody>
      </p:sp>
    </p:spTree>
    <p:extLst>
      <p:ext uri="{BB962C8B-B14F-4D97-AF65-F5344CB8AC3E}">
        <p14:creationId xmlns:p14="http://schemas.microsoft.com/office/powerpoint/2010/main" val="447580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1000" fill="hold"/>
                                        <p:tgtEl>
                                          <p:spTgt spid="41988"/>
                                        </p:tgtEl>
                                        <p:attrNameLst>
                                          <p:attrName>ppt_x</p:attrName>
                                        </p:attrNameLst>
                                      </p:cBhvr>
                                      <p:tavLst>
                                        <p:tav tm="0">
                                          <p:val>
                                            <p:strVal val="#ppt_x-.2"/>
                                          </p:val>
                                        </p:tav>
                                        <p:tav tm="100000">
                                          <p:val>
                                            <p:strVal val="#ppt_x"/>
                                          </p:val>
                                        </p:tav>
                                      </p:tavLst>
                                    </p:anim>
                                    <p:anim calcmode="lin" valueType="num">
                                      <p:cBhvr>
                                        <p:cTn id="8" dur="1000" fill="hold"/>
                                        <p:tgtEl>
                                          <p:spTgt spid="4198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0000"/>
                </a:solidFill>
                <a:effectLst/>
                <a:latin typeface="Times New Roman"/>
                <a:ea typeface="Calibri"/>
                <a:cs typeface="Simplified Arabic"/>
              </a:rPr>
              <a:t>متطلبات إدارة نظم الاعتماد وضمان الجودة في التعليم</a:t>
            </a:r>
            <a:endParaRPr lang="ar-E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lvl="0" algn="justLow">
              <a:lnSpc>
                <a:spcPct val="110000"/>
              </a:lnSpc>
              <a:buFont typeface="+mj-lt"/>
              <a:buAutoNum type="arabicPeriod"/>
            </a:pPr>
            <a:r>
              <a:rPr lang="ar-EG" b="1" u="none" strike="noStrike" dirty="0" smtClean="0">
                <a:solidFill>
                  <a:srgbClr val="0070C0"/>
                </a:solidFill>
                <a:effectLst/>
                <a:latin typeface="Times New Roman"/>
                <a:ea typeface="Calibri"/>
                <a:cs typeface="Simplified Arabic"/>
              </a:rPr>
              <a:t>تقوم المؤسسة التعليمية بوضع نظام توثيقي يساهم في تطبيق الجودة الشاملة والمحافظة على تحسين الفعالية لنظام إدارة الجودة، ويتم ذلك من خلال:</a:t>
            </a:r>
            <a:endParaRPr lang="en-US" sz="3600" u="none" strike="noStrike" dirty="0" smtClean="0">
              <a:solidFill>
                <a:srgbClr val="0070C0"/>
              </a:solidFill>
              <a:effectLst/>
              <a:latin typeface="Times New Roman"/>
              <a:ea typeface="Calibri"/>
              <a:cs typeface="Simplified Arabic"/>
            </a:endParaRPr>
          </a:p>
          <a:p>
            <a:pPr lvl="0" algn="justLow">
              <a:lnSpc>
                <a:spcPct val="110000"/>
              </a:lnSpc>
              <a:buFont typeface="Wingdings"/>
              <a:buChar char=""/>
            </a:pPr>
            <a:r>
              <a:rPr lang="ar-EG" dirty="0" smtClean="0">
                <a:effectLst/>
                <a:latin typeface="Times New Roman"/>
                <a:ea typeface="Calibri"/>
                <a:cs typeface="Simplified Arabic"/>
              </a:rPr>
              <a:t>تحديد العمليات والإجراءات اللازمة لتطبيق نظام إدارة الجودة فى المؤسسة التعليمية.</a:t>
            </a:r>
            <a:endParaRPr lang="en-US" sz="3600" dirty="0" smtClean="0">
              <a:effectLst/>
              <a:latin typeface="Times New Roman"/>
              <a:ea typeface="Calibri"/>
              <a:cs typeface="Simplified Arabic"/>
            </a:endParaRPr>
          </a:p>
          <a:p>
            <a:pPr lvl="0" algn="justLow">
              <a:lnSpc>
                <a:spcPct val="110000"/>
              </a:lnSpc>
              <a:buFont typeface="Wingdings"/>
              <a:buChar char=""/>
            </a:pPr>
            <a:r>
              <a:rPr lang="ar-EG" dirty="0" smtClean="0">
                <a:effectLst/>
                <a:latin typeface="Times New Roman"/>
                <a:ea typeface="Calibri"/>
                <a:cs typeface="Simplified Arabic"/>
              </a:rPr>
              <a:t>تحديد أسلوب تسلسل العمليات والإجراءات ونظام العمل وتعاقبها وتفاعلها.</a:t>
            </a:r>
            <a:endParaRPr lang="en-US" sz="3600" dirty="0" smtClean="0">
              <a:effectLst/>
              <a:latin typeface="Times New Roman"/>
              <a:ea typeface="Calibri"/>
              <a:cs typeface="Simplified Arabic"/>
            </a:endParaRPr>
          </a:p>
          <a:p>
            <a:pPr lvl="0" algn="justLow">
              <a:lnSpc>
                <a:spcPct val="110000"/>
              </a:lnSpc>
              <a:buFont typeface="Wingdings"/>
              <a:buChar char=""/>
            </a:pPr>
            <a:r>
              <a:rPr lang="ar-EG" dirty="0" smtClean="0">
                <a:effectLst/>
                <a:latin typeface="Times New Roman"/>
                <a:ea typeface="Calibri"/>
                <a:cs typeface="Simplified Arabic"/>
              </a:rPr>
              <a:t>تحديد المعايير والأساليب المطلوبة للتأكد من فاعلية التشغيل والتحكم في هذه العمليات.</a:t>
            </a:r>
            <a:endParaRPr lang="en-US" sz="3600" dirty="0" smtClean="0">
              <a:effectLst/>
              <a:latin typeface="Times New Roman"/>
              <a:ea typeface="Calibri"/>
              <a:cs typeface="Simplified Arabic"/>
            </a:endParaRPr>
          </a:p>
          <a:p>
            <a:pPr lvl="0" algn="justLow">
              <a:lnSpc>
                <a:spcPct val="110000"/>
              </a:lnSpc>
              <a:buFont typeface="Wingdings"/>
              <a:buChar char=""/>
            </a:pPr>
            <a:r>
              <a:rPr lang="ar-EG" dirty="0" smtClean="0">
                <a:effectLst/>
                <a:latin typeface="Times New Roman"/>
                <a:ea typeface="Calibri"/>
                <a:cs typeface="Simplified Arabic"/>
              </a:rPr>
              <a:t>توفير الموارد والمعلومات الضرورية لتدعيم تشغيل ومراقبة هذه العمليات.</a:t>
            </a:r>
            <a:endParaRPr lang="en-US" sz="3600" dirty="0" smtClean="0">
              <a:effectLst/>
              <a:latin typeface="Times New Roman"/>
              <a:ea typeface="Calibri"/>
              <a:cs typeface="Simplified Arabic"/>
            </a:endParaRPr>
          </a:p>
          <a:p>
            <a:pPr lvl="0" algn="justLow">
              <a:lnSpc>
                <a:spcPct val="110000"/>
              </a:lnSpc>
              <a:buFont typeface="Wingdings"/>
              <a:buChar char=""/>
            </a:pPr>
            <a:r>
              <a:rPr lang="ar-EG" dirty="0" smtClean="0">
                <a:effectLst/>
                <a:latin typeface="Times New Roman"/>
                <a:ea typeface="Calibri"/>
                <a:cs typeface="Simplified Arabic"/>
              </a:rPr>
              <a:t>اتخاذ الأفعال اللازمة للوصول للنتائج المخطط لها والتحسين المستمر لهذه العمليات.</a:t>
            </a:r>
            <a:endParaRPr lang="en-US" sz="3600" dirty="0" smtClean="0">
              <a:effectLst/>
              <a:latin typeface="Times New Roman"/>
              <a:ea typeface="Calibri"/>
              <a:cs typeface="Simplified Arabic"/>
            </a:endParaRPr>
          </a:p>
        </p:txBody>
      </p:sp>
    </p:spTree>
    <p:extLst>
      <p:ext uri="{BB962C8B-B14F-4D97-AF65-F5344CB8AC3E}">
        <p14:creationId xmlns:p14="http://schemas.microsoft.com/office/powerpoint/2010/main" val="979452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grpSp>
        <p:nvGrpSpPr>
          <p:cNvPr id="4" name="Group 3"/>
          <p:cNvGrpSpPr>
            <a:grpSpLocks/>
          </p:cNvGrpSpPr>
          <p:nvPr/>
        </p:nvGrpSpPr>
        <p:grpSpPr bwMode="auto">
          <a:xfrm>
            <a:off x="87471" y="144277"/>
            <a:ext cx="8933620" cy="6597091"/>
            <a:chOff x="1671" y="1678"/>
            <a:chExt cx="8642" cy="5491"/>
          </a:xfrm>
        </p:grpSpPr>
        <p:sp>
          <p:nvSpPr>
            <p:cNvPr id="5" name="AutoShape 47"/>
            <p:cNvSpPr>
              <a:spLocks noChangeArrowheads="1"/>
            </p:cNvSpPr>
            <p:nvPr/>
          </p:nvSpPr>
          <p:spPr bwMode="auto">
            <a:xfrm>
              <a:off x="9327" y="1678"/>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العميل</a:t>
              </a:r>
              <a:endParaRPr lang="en-US" sz="1400">
                <a:effectLst/>
                <a:latin typeface="Times New Roman"/>
                <a:ea typeface="Calibri"/>
                <a:cs typeface="Simplified Arabic"/>
              </a:endParaRPr>
            </a:p>
          </p:txBody>
        </p:sp>
        <p:sp>
          <p:nvSpPr>
            <p:cNvPr id="6" name="AutoShape 48"/>
            <p:cNvSpPr>
              <a:spLocks noChangeArrowheads="1"/>
            </p:cNvSpPr>
            <p:nvPr/>
          </p:nvSpPr>
          <p:spPr bwMode="auto">
            <a:xfrm>
              <a:off x="7733" y="1678"/>
              <a:ext cx="1252"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التخطيط لأداء الخدمة</a:t>
              </a:r>
              <a:endParaRPr lang="en-US" sz="1400">
                <a:effectLst/>
                <a:latin typeface="Times New Roman"/>
                <a:ea typeface="Calibri"/>
                <a:cs typeface="Simplified Arabic"/>
              </a:endParaRPr>
            </a:p>
          </p:txBody>
        </p:sp>
        <p:sp>
          <p:nvSpPr>
            <p:cNvPr id="7" name="AutoShape 49"/>
            <p:cNvSpPr>
              <a:spLocks noChangeArrowheads="1"/>
            </p:cNvSpPr>
            <p:nvPr/>
          </p:nvSpPr>
          <p:spPr bwMode="auto">
            <a:xfrm>
              <a:off x="6178" y="1678"/>
              <a:ext cx="1214"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العمليات المتعلقة بالعميل</a:t>
              </a:r>
              <a:endParaRPr lang="en-US" sz="1400">
                <a:effectLst/>
                <a:latin typeface="Times New Roman"/>
                <a:ea typeface="Calibri"/>
                <a:cs typeface="Simplified Arabic"/>
              </a:endParaRPr>
            </a:p>
          </p:txBody>
        </p:sp>
        <p:sp>
          <p:nvSpPr>
            <p:cNvPr id="8" name="AutoShape 50"/>
            <p:cNvSpPr>
              <a:spLocks noChangeArrowheads="1"/>
            </p:cNvSpPr>
            <p:nvPr/>
          </p:nvSpPr>
          <p:spPr bwMode="auto">
            <a:xfrm>
              <a:off x="4885" y="1678"/>
              <a:ext cx="952"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الشراء</a:t>
              </a:r>
              <a:endParaRPr lang="en-US" sz="1400">
                <a:effectLst/>
                <a:latin typeface="Times New Roman"/>
                <a:ea typeface="Calibri"/>
                <a:cs typeface="Simplified Arabic"/>
              </a:endParaRPr>
            </a:p>
          </p:txBody>
        </p:sp>
        <p:sp>
          <p:nvSpPr>
            <p:cNvPr id="9" name="AutoShape 51"/>
            <p:cNvSpPr>
              <a:spLocks noChangeArrowheads="1"/>
            </p:cNvSpPr>
            <p:nvPr/>
          </p:nvSpPr>
          <p:spPr bwMode="auto">
            <a:xfrm>
              <a:off x="2946" y="1678"/>
              <a:ext cx="1598"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ضبط الخدمة</a:t>
              </a:r>
              <a:endParaRPr lang="en-US" sz="1400">
                <a:effectLst/>
                <a:latin typeface="Times New Roman"/>
                <a:ea typeface="Calibri"/>
                <a:cs typeface="Simplified Arabic"/>
              </a:endParaRPr>
            </a:p>
          </p:txBody>
        </p:sp>
        <p:sp>
          <p:nvSpPr>
            <p:cNvPr id="10" name="AutoShape 52"/>
            <p:cNvSpPr>
              <a:spLocks noChangeArrowheads="1"/>
            </p:cNvSpPr>
            <p:nvPr/>
          </p:nvSpPr>
          <p:spPr bwMode="auto">
            <a:xfrm>
              <a:off x="1713" y="1678"/>
              <a:ext cx="892"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العميل</a:t>
              </a:r>
              <a:endParaRPr lang="en-US" sz="1400">
                <a:effectLst/>
                <a:latin typeface="Times New Roman"/>
                <a:ea typeface="Calibri"/>
                <a:cs typeface="Simplified Arabic"/>
              </a:endParaRPr>
            </a:p>
          </p:txBody>
        </p:sp>
        <p:sp>
          <p:nvSpPr>
            <p:cNvPr id="11" name="AutoShape 53"/>
            <p:cNvSpPr>
              <a:spLocks noChangeArrowheads="1"/>
            </p:cNvSpPr>
            <p:nvPr/>
          </p:nvSpPr>
          <p:spPr bwMode="auto">
            <a:xfrm>
              <a:off x="9327" y="2917"/>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العمليات النتعلقة بالعميل</a:t>
              </a:r>
              <a:endParaRPr lang="en-US" sz="1400">
                <a:effectLst/>
                <a:latin typeface="Times New Roman"/>
                <a:ea typeface="Calibri"/>
                <a:cs typeface="Simplified Arabic"/>
              </a:endParaRPr>
            </a:p>
          </p:txBody>
        </p:sp>
        <p:sp>
          <p:nvSpPr>
            <p:cNvPr id="12" name="AutoShape 54"/>
            <p:cNvSpPr>
              <a:spLocks noChangeArrowheads="1"/>
            </p:cNvSpPr>
            <p:nvPr/>
          </p:nvSpPr>
          <p:spPr bwMode="auto">
            <a:xfrm>
              <a:off x="9327" y="417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متطلبات </a:t>
              </a:r>
              <a:endParaRPr lang="en-US" sz="1400">
                <a:effectLst/>
                <a:latin typeface="Times New Roman"/>
                <a:ea typeface="Calibri"/>
                <a:cs typeface="Simplified Arabic"/>
              </a:endParaRPr>
            </a:p>
            <a:p>
              <a:pPr algn="ctr" rtl="1">
                <a:lnSpc>
                  <a:spcPct val="110000"/>
                </a:lnSpc>
                <a:spcAft>
                  <a:spcPts val="0"/>
                </a:spcAft>
              </a:pPr>
              <a:r>
                <a:rPr lang="ar-SA" sz="1400" b="1">
                  <a:effectLst/>
                  <a:latin typeface="Times New Roman"/>
                  <a:ea typeface="Calibri"/>
                  <a:cs typeface="Simplified Arabic"/>
                </a:rPr>
                <a:t>التوثيق</a:t>
              </a:r>
              <a:endParaRPr lang="en-US" sz="1400">
                <a:effectLst/>
                <a:latin typeface="Times New Roman"/>
                <a:ea typeface="Calibri"/>
                <a:cs typeface="Simplified Arabic"/>
              </a:endParaRPr>
            </a:p>
          </p:txBody>
        </p:sp>
        <p:sp>
          <p:nvSpPr>
            <p:cNvPr id="13" name="AutoShape 55"/>
            <p:cNvSpPr>
              <a:spLocks noChangeArrowheads="1"/>
            </p:cNvSpPr>
            <p:nvPr/>
          </p:nvSpPr>
          <p:spPr bwMode="auto">
            <a:xfrm>
              <a:off x="7699" y="4170"/>
              <a:ext cx="1252"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قياس رضا العميل</a:t>
              </a:r>
              <a:endParaRPr lang="en-US" sz="1400">
                <a:effectLst/>
                <a:latin typeface="Times New Roman"/>
                <a:ea typeface="Calibri"/>
                <a:cs typeface="Simplified Arabic"/>
              </a:endParaRPr>
            </a:p>
          </p:txBody>
        </p:sp>
        <p:sp>
          <p:nvSpPr>
            <p:cNvPr id="14" name="AutoShape 56"/>
            <p:cNvSpPr>
              <a:spLocks noChangeArrowheads="1"/>
            </p:cNvSpPr>
            <p:nvPr/>
          </p:nvSpPr>
          <p:spPr bwMode="auto">
            <a:xfrm>
              <a:off x="6110" y="4170"/>
              <a:ext cx="1214"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المراجعة الداخلية</a:t>
              </a:r>
              <a:endParaRPr lang="en-US" sz="1400">
                <a:effectLst/>
                <a:latin typeface="Times New Roman"/>
                <a:ea typeface="Calibri"/>
                <a:cs typeface="Simplified Arabic"/>
              </a:endParaRPr>
            </a:p>
          </p:txBody>
        </p:sp>
        <p:sp>
          <p:nvSpPr>
            <p:cNvPr id="15" name="AutoShape 57"/>
            <p:cNvSpPr>
              <a:spLocks noChangeArrowheads="1"/>
            </p:cNvSpPr>
            <p:nvPr/>
          </p:nvSpPr>
          <p:spPr bwMode="auto">
            <a:xfrm>
              <a:off x="4521" y="4170"/>
              <a:ext cx="1214"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التحكم في حالات عدم المطابقة</a:t>
              </a:r>
              <a:endParaRPr lang="en-US" sz="1400">
                <a:effectLst/>
                <a:latin typeface="Times New Roman"/>
                <a:ea typeface="Calibri"/>
                <a:cs typeface="Simplified Arabic"/>
              </a:endParaRPr>
            </a:p>
          </p:txBody>
        </p:sp>
        <p:sp>
          <p:nvSpPr>
            <p:cNvPr id="16" name="AutoShape 58"/>
            <p:cNvSpPr>
              <a:spLocks noChangeArrowheads="1"/>
            </p:cNvSpPr>
            <p:nvPr/>
          </p:nvSpPr>
          <p:spPr bwMode="auto">
            <a:xfrm>
              <a:off x="3136" y="4170"/>
              <a:ext cx="101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تحليل البيانات</a:t>
              </a:r>
              <a:endParaRPr lang="en-US" sz="1400">
                <a:effectLst/>
                <a:latin typeface="Times New Roman"/>
                <a:ea typeface="Calibri"/>
                <a:cs typeface="Simplified Arabic"/>
              </a:endParaRPr>
            </a:p>
          </p:txBody>
        </p:sp>
        <p:sp>
          <p:nvSpPr>
            <p:cNvPr id="17" name="AutoShape 59"/>
            <p:cNvSpPr>
              <a:spLocks noChangeArrowheads="1"/>
            </p:cNvSpPr>
            <p:nvPr/>
          </p:nvSpPr>
          <p:spPr bwMode="auto">
            <a:xfrm>
              <a:off x="1713" y="4170"/>
              <a:ext cx="1048"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التحسن المستمر</a:t>
              </a:r>
              <a:endParaRPr lang="en-US" sz="1400">
                <a:effectLst/>
                <a:latin typeface="Times New Roman"/>
                <a:ea typeface="Calibri"/>
                <a:cs typeface="Simplified Arabic"/>
              </a:endParaRPr>
            </a:p>
          </p:txBody>
        </p:sp>
        <p:sp>
          <p:nvSpPr>
            <p:cNvPr id="18" name="AutoShape 60"/>
            <p:cNvSpPr>
              <a:spLocks noChangeArrowheads="1"/>
            </p:cNvSpPr>
            <p:nvPr/>
          </p:nvSpPr>
          <p:spPr bwMode="auto">
            <a:xfrm>
              <a:off x="3673" y="2917"/>
              <a:ext cx="1223"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مراقبة وقياس العمليات</a:t>
              </a:r>
              <a:endParaRPr lang="en-US" sz="1400">
                <a:effectLst/>
                <a:latin typeface="Times New Roman"/>
                <a:ea typeface="Calibri"/>
                <a:cs typeface="Simplified Arabic"/>
              </a:endParaRPr>
            </a:p>
          </p:txBody>
        </p:sp>
        <p:sp>
          <p:nvSpPr>
            <p:cNvPr id="19" name="AutoShape 61"/>
            <p:cNvSpPr>
              <a:spLocks noChangeArrowheads="1"/>
            </p:cNvSpPr>
            <p:nvPr/>
          </p:nvSpPr>
          <p:spPr bwMode="auto">
            <a:xfrm>
              <a:off x="2383" y="2917"/>
              <a:ext cx="1186"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مراقبة وقياس الخدمة</a:t>
              </a:r>
              <a:endParaRPr lang="en-US" sz="1400">
                <a:effectLst/>
                <a:latin typeface="Times New Roman"/>
                <a:ea typeface="Calibri"/>
                <a:cs typeface="Simplified Arabic"/>
              </a:endParaRPr>
            </a:p>
          </p:txBody>
        </p:sp>
        <p:cxnSp>
          <p:nvCxnSpPr>
            <p:cNvPr id="20" name="AutoShape 62"/>
            <p:cNvCxnSpPr>
              <a:cxnSpLocks noChangeShapeType="1"/>
            </p:cNvCxnSpPr>
            <p:nvPr/>
          </p:nvCxnSpPr>
          <p:spPr bwMode="auto">
            <a:xfrm>
              <a:off x="4320" y="2417"/>
              <a:ext cx="0" cy="50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21" name="AutoShape 63"/>
            <p:cNvCxnSpPr>
              <a:cxnSpLocks noChangeShapeType="1"/>
            </p:cNvCxnSpPr>
            <p:nvPr/>
          </p:nvCxnSpPr>
          <p:spPr bwMode="auto">
            <a:xfrm>
              <a:off x="3393" y="2417"/>
              <a:ext cx="0" cy="50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22" name="AutoShape 64"/>
            <p:cNvCxnSpPr>
              <a:cxnSpLocks noChangeShapeType="1"/>
            </p:cNvCxnSpPr>
            <p:nvPr/>
          </p:nvCxnSpPr>
          <p:spPr bwMode="auto">
            <a:xfrm flipV="1">
              <a:off x="3136" y="2417"/>
              <a:ext cx="0" cy="50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23" name="AutoShape 65"/>
            <p:cNvCxnSpPr>
              <a:cxnSpLocks noChangeShapeType="1"/>
            </p:cNvCxnSpPr>
            <p:nvPr/>
          </p:nvCxnSpPr>
          <p:spPr bwMode="auto">
            <a:xfrm flipV="1">
              <a:off x="3982" y="2417"/>
              <a:ext cx="0" cy="50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sp>
          <p:nvSpPr>
            <p:cNvPr id="24" name="AutoShape 262"/>
            <p:cNvSpPr>
              <a:spLocks noChangeArrowheads="1"/>
            </p:cNvSpPr>
            <p:nvPr/>
          </p:nvSpPr>
          <p:spPr bwMode="auto">
            <a:xfrm>
              <a:off x="6962" y="2780"/>
              <a:ext cx="737" cy="1077"/>
            </a:xfrm>
            <a:prstGeom prst="downArrow">
              <a:avLst>
                <a:gd name="adj1" fmla="val 50000"/>
                <a:gd name="adj2" fmla="val 36533"/>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rtl="1">
                <a:lnSpc>
                  <a:spcPct val="110000"/>
                </a:lnSpc>
                <a:spcAft>
                  <a:spcPts val="0"/>
                </a:spcAft>
              </a:pPr>
              <a:r>
                <a:rPr lang="ar-SA" b="1" dirty="0">
                  <a:solidFill>
                    <a:srgbClr val="FF0000"/>
                  </a:solidFill>
                  <a:effectLst/>
                  <a:latin typeface="Times New Roman"/>
                  <a:ea typeface="Calibri"/>
                  <a:cs typeface="Simplified Arabic"/>
                </a:rPr>
                <a:t>معلومات</a:t>
              </a:r>
              <a:endParaRPr lang="en-US" b="1" dirty="0">
                <a:solidFill>
                  <a:srgbClr val="FF0000"/>
                </a:solidFill>
                <a:effectLst/>
                <a:latin typeface="Times New Roman"/>
                <a:ea typeface="Calibri"/>
                <a:cs typeface="Simplified Arabic"/>
              </a:endParaRPr>
            </a:p>
          </p:txBody>
        </p:sp>
        <p:sp>
          <p:nvSpPr>
            <p:cNvPr id="25" name="AutoShape 263"/>
            <p:cNvSpPr>
              <a:spLocks noChangeArrowheads="1"/>
            </p:cNvSpPr>
            <p:nvPr/>
          </p:nvSpPr>
          <p:spPr bwMode="auto">
            <a:xfrm flipV="1">
              <a:off x="5085" y="2780"/>
              <a:ext cx="737" cy="1077"/>
            </a:xfrm>
            <a:prstGeom prst="downArrow">
              <a:avLst>
                <a:gd name="adj1" fmla="val 50000"/>
                <a:gd name="adj2" fmla="val 36533"/>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rtl="1">
                <a:lnSpc>
                  <a:spcPct val="110000"/>
                </a:lnSpc>
                <a:spcAft>
                  <a:spcPts val="0"/>
                </a:spcAft>
              </a:pPr>
              <a:r>
                <a:rPr lang="ar-EG" sz="2000" b="1" dirty="0">
                  <a:solidFill>
                    <a:srgbClr val="FF0000"/>
                  </a:solidFill>
                  <a:effectLst/>
                  <a:latin typeface="Times New Roman"/>
                  <a:ea typeface="Calibri"/>
                  <a:cs typeface="Simplified Arabic"/>
                </a:rPr>
                <a:t>تحسين</a:t>
              </a:r>
              <a:endParaRPr lang="en-US" sz="2000" b="1" dirty="0">
                <a:solidFill>
                  <a:srgbClr val="FF0000"/>
                </a:solidFill>
                <a:effectLst/>
                <a:latin typeface="Times New Roman"/>
                <a:ea typeface="Calibri"/>
                <a:cs typeface="Simplified Arabic"/>
              </a:endParaRPr>
            </a:p>
          </p:txBody>
        </p:sp>
        <p:sp>
          <p:nvSpPr>
            <p:cNvPr id="26" name="AutoShape 264"/>
            <p:cNvSpPr>
              <a:spLocks noChangeArrowheads="1"/>
            </p:cNvSpPr>
            <p:nvPr/>
          </p:nvSpPr>
          <p:spPr bwMode="auto">
            <a:xfrm>
              <a:off x="7164" y="5197"/>
              <a:ext cx="737" cy="1077"/>
            </a:xfrm>
            <a:prstGeom prst="downArrow">
              <a:avLst>
                <a:gd name="adj1" fmla="val 50000"/>
                <a:gd name="adj2" fmla="val 36533"/>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rtl="1">
                <a:lnSpc>
                  <a:spcPct val="110000"/>
                </a:lnSpc>
                <a:spcAft>
                  <a:spcPts val="0"/>
                </a:spcAft>
              </a:pPr>
              <a:r>
                <a:rPr lang="ar-EG" sz="2000" b="1" dirty="0">
                  <a:solidFill>
                    <a:srgbClr val="FF0000"/>
                  </a:solidFill>
                  <a:effectLst/>
                  <a:latin typeface="Times New Roman"/>
                  <a:ea typeface="Calibri"/>
                  <a:cs typeface="Simplified Arabic"/>
                </a:rPr>
                <a:t>معلومات</a:t>
              </a:r>
              <a:endParaRPr lang="en-US" sz="2000" b="1" dirty="0">
                <a:solidFill>
                  <a:srgbClr val="FF0000"/>
                </a:solidFill>
                <a:effectLst/>
                <a:latin typeface="Times New Roman"/>
                <a:ea typeface="Calibri"/>
                <a:cs typeface="Simplified Arabic"/>
              </a:endParaRPr>
            </a:p>
          </p:txBody>
        </p:sp>
        <p:sp>
          <p:nvSpPr>
            <p:cNvPr id="27" name="AutoShape 265"/>
            <p:cNvSpPr>
              <a:spLocks noChangeArrowheads="1"/>
            </p:cNvSpPr>
            <p:nvPr/>
          </p:nvSpPr>
          <p:spPr bwMode="auto">
            <a:xfrm flipV="1">
              <a:off x="4998" y="5197"/>
              <a:ext cx="737" cy="1077"/>
            </a:xfrm>
            <a:prstGeom prst="downArrow">
              <a:avLst>
                <a:gd name="adj1" fmla="val 50000"/>
                <a:gd name="adj2" fmla="val 36533"/>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rtl="1">
                <a:spcAft>
                  <a:spcPts val="0"/>
                </a:spcAft>
              </a:pPr>
              <a:r>
                <a:rPr lang="ar-SA" sz="2400" dirty="0">
                  <a:solidFill>
                    <a:srgbClr val="FF0000"/>
                  </a:solidFill>
                  <a:effectLst/>
                  <a:latin typeface="Times New Roman"/>
                  <a:ea typeface="Calibri"/>
                  <a:cs typeface="Simplified Arabic"/>
                </a:rPr>
                <a:t>توجيه</a:t>
              </a:r>
              <a:endParaRPr lang="en-US" sz="2400" dirty="0">
                <a:solidFill>
                  <a:srgbClr val="FF0000"/>
                </a:solidFill>
                <a:effectLst/>
                <a:latin typeface="Times New Roman"/>
                <a:ea typeface="Calibri"/>
                <a:cs typeface="Simplified Arabic"/>
              </a:endParaRPr>
            </a:p>
          </p:txBody>
        </p:sp>
        <p:cxnSp>
          <p:nvCxnSpPr>
            <p:cNvPr id="28" name="AutoShape 266"/>
            <p:cNvCxnSpPr>
              <a:cxnSpLocks noChangeShapeType="1"/>
            </p:cNvCxnSpPr>
            <p:nvPr/>
          </p:nvCxnSpPr>
          <p:spPr bwMode="auto">
            <a:xfrm flipH="1">
              <a:off x="8985" y="2054"/>
              <a:ext cx="342"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29" name="AutoShape 267"/>
            <p:cNvCxnSpPr>
              <a:cxnSpLocks noChangeShapeType="1"/>
            </p:cNvCxnSpPr>
            <p:nvPr/>
          </p:nvCxnSpPr>
          <p:spPr bwMode="auto">
            <a:xfrm flipH="1">
              <a:off x="7383" y="2054"/>
              <a:ext cx="342"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0" name="AutoShape 268"/>
            <p:cNvCxnSpPr>
              <a:cxnSpLocks noChangeShapeType="1"/>
            </p:cNvCxnSpPr>
            <p:nvPr/>
          </p:nvCxnSpPr>
          <p:spPr bwMode="auto">
            <a:xfrm flipH="1">
              <a:off x="5867" y="2055"/>
              <a:ext cx="311"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1" name="AutoShape 269"/>
            <p:cNvCxnSpPr>
              <a:cxnSpLocks noChangeShapeType="1"/>
            </p:cNvCxnSpPr>
            <p:nvPr/>
          </p:nvCxnSpPr>
          <p:spPr bwMode="auto">
            <a:xfrm flipH="1">
              <a:off x="4570" y="2055"/>
              <a:ext cx="311"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2" name="AutoShape 270"/>
            <p:cNvCxnSpPr>
              <a:cxnSpLocks noChangeShapeType="1"/>
            </p:cNvCxnSpPr>
            <p:nvPr/>
          </p:nvCxnSpPr>
          <p:spPr bwMode="auto">
            <a:xfrm flipH="1">
              <a:off x="2605" y="2055"/>
              <a:ext cx="311"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3" name="AutoShape 271"/>
            <p:cNvCxnSpPr>
              <a:cxnSpLocks noChangeShapeType="1"/>
            </p:cNvCxnSpPr>
            <p:nvPr/>
          </p:nvCxnSpPr>
          <p:spPr bwMode="auto">
            <a:xfrm flipH="1">
              <a:off x="8985" y="4533"/>
              <a:ext cx="311"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4" name="AutoShape 272"/>
            <p:cNvCxnSpPr>
              <a:cxnSpLocks noChangeShapeType="1"/>
            </p:cNvCxnSpPr>
            <p:nvPr/>
          </p:nvCxnSpPr>
          <p:spPr bwMode="auto">
            <a:xfrm flipH="1">
              <a:off x="7383" y="4533"/>
              <a:ext cx="311"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5" name="AutoShape 273"/>
            <p:cNvCxnSpPr>
              <a:cxnSpLocks noChangeShapeType="1"/>
            </p:cNvCxnSpPr>
            <p:nvPr/>
          </p:nvCxnSpPr>
          <p:spPr bwMode="auto">
            <a:xfrm flipH="1">
              <a:off x="5799" y="4533"/>
              <a:ext cx="311" cy="1"/>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6" name="AutoShape 274"/>
            <p:cNvCxnSpPr>
              <a:cxnSpLocks noChangeShapeType="1"/>
            </p:cNvCxnSpPr>
            <p:nvPr/>
          </p:nvCxnSpPr>
          <p:spPr bwMode="auto">
            <a:xfrm flipH="1">
              <a:off x="4146" y="4533"/>
              <a:ext cx="311"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37" name="AutoShape 275"/>
            <p:cNvCxnSpPr>
              <a:cxnSpLocks noChangeShapeType="1"/>
            </p:cNvCxnSpPr>
            <p:nvPr/>
          </p:nvCxnSpPr>
          <p:spPr bwMode="auto">
            <a:xfrm flipH="1">
              <a:off x="2812" y="4533"/>
              <a:ext cx="311"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sp>
          <p:nvSpPr>
            <p:cNvPr id="38" name="AutoShape 54"/>
            <p:cNvSpPr>
              <a:spLocks noChangeArrowheads="1"/>
            </p:cNvSpPr>
            <p:nvPr/>
          </p:nvSpPr>
          <p:spPr bwMode="auto">
            <a:xfrm>
              <a:off x="9353" y="643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التخطيط لنظام إدارة الجودة</a:t>
              </a:r>
              <a:endParaRPr lang="en-US" sz="1400">
                <a:effectLst/>
                <a:latin typeface="Times New Roman"/>
                <a:ea typeface="Calibri"/>
                <a:cs typeface="Simplified Arabic"/>
              </a:endParaRPr>
            </a:p>
          </p:txBody>
        </p:sp>
        <p:sp>
          <p:nvSpPr>
            <p:cNvPr id="39" name="AutoShape 54"/>
            <p:cNvSpPr>
              <a:spLocks noChangeArrowheads="1"/>
            </p:cNvSpPr>
            <p:nvPr/>
          </p:nvSpPr>
          <p:spPr bwMode="auto">
            <a:xfrm>
              <a:off x="8072" y="643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التزام الإدارة</a:t>
              </a:r>
              <a:endParaRPr lang="en-US" sz="1400">
                <a:effectLst/>
                <a:latin typeface="Times New Roman"/>
                <a:ea typeface="Calibri"/>
                <a:cs typeface="Simplified Arabic"/>
              </a:endParaRPr>
            </a:p>
          </p:txBody>
        </p:sp>
        <p:sp>
          <p:nvSpPr>
            <p:cNvPr id="40" name="AutoShape 54"/>
            <p:cNvSpPr>
              <a:spLocks noChangeArrowheads="1"/>
            </p:cNvSpPr>
            <p:nvPr/>
          </p:nvSpPr>
          <p:spPr bwMode="auto">
            <a:xfrm>
              <a:off x="6792" y="643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التركيز على العميل</a:t>
              </a:r>
              <a:endParaRPr lang="en-US" sz="1400">
                <a:effectLst/>
                <a:latin typeface="Times New Roman"/>
                <a:ea typeface="Calibri"/>
                <a:cs typeface="Simplified Arabic"/>
              </a:endParaRPr>
            </a:p>
          </p:txBody>
        </p:sp>
        <p:sp>
          <p:nvSpPr>
            <p:cNvPr id="41" name="AutoShape 54"/>
            <p:cNvSpPr>
              <a:spLocks noChangeArrowheads="1"/>
            </p:cNvSpPr>
            <p:nvPr/>
          </p:nvSpPr>
          <p:spPr bwMode="auto">
            <a:xfrm>
              <a:off x="5512" y="643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سياسة الجودة</a:t>
              </a:r>
              <a:endParaRPr lang="en-US" sz="1400">
                <a:effectLst/>
                <a:latin typeface="Times New Roman"/>
                <a:ea typeface="Calibri"/>
                <a:cs typeface="Simplified Arabic"/>
              </a:endParaRPr>
            </a:p>
          </p:txBody>
        </p:sp>
        <p:sp>
          <p:nvSpPr>
            <p:cNvPr id="42" name="AutoShape 54"/>
            <p:cNvSpPr>
              <a:spLocks noChangeArrowheads="1"/>
            </p:cNvSpPr>
            <p:nvPr/>
          </p:nvSpPr>
          <p:spPr bwMode="auto">
            <a:xfrm>
              <a:off x="4231" y="643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المسئوليات والصلاحيات والاتصال</a:t>
              </a:r>
              <a:endParaRPr lang="en-US" sz="1400">
                <a:effectLst/>
                <a:latin typeface="Times New Roman"/>
                <a:ea typeface="Calibri"/>
                <a:cs typeface="Simplified Arabic"/>
              </a:endParaRPr>
            </a:p>
          </p:txBody>
        </p:sp>
        <p:sp>
          <p:nvSpPr>
            <p:cNvPr id="43" name="AutoShape 54"/>
            <p:cNvSpPr>
              <a:spLocks noChangeArrowheads="1"/>
            </p:cNvSpPr>
            <p:nvPr/>
          </p:nvSpPr>
          <p:spPr bwMode="auto">
            <a:xfrm>
              <a:off x="2951" y="643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مراجعة الإدارة</a:t>
              </a:r>
              <a:endParaRPr lang="en-US" sz="1400">
                <a:effectLst/>
                <a:latin typeface="Times New Roman"/>
                <a:ea typeface="Calibri"/>
                <a:cs typeface="Simplified Arabic"/>
              </a:endParaRPr>
            </a:p>
          </p:txBody>
        </p:sp>
        <p:sp>
          <p:nvSpPr>
            <p:cNvPr id="44" name="AutoShape 54"/>
            <p:cNvSpPr>
              <a:spLocks noChangeArrowheads="1"/>
            </p:cNvSpPr>
            <p:nvPr/>
          </p:nvSpPr>
          <p:spPr bwMode="auto">
            <a:xfrm>
              <a:off x="1671" y="6430"/>
              <a:ext cx="960" cy="739"/>
            </a:xfrm>
            <a:prstGeom prst="roundRect">
              <a:avLst>
                <a:gd name="adj" fmla="val 16667"/>
              </a:avLst>
            </a:prstGeom>
            <a:solidFill>
              <a:srgbClr val="FFFFFF"/>
            </a:solidFill>
            <a:ln w="15875">
              <a:solidFill>
                <a:srgbClr val="000000"/>
              </a:solidFill>
              <a:round/>
              <a:headEnd/>
              <a:tailEnd/>
            </a:ln>
            <a:effectLst>
              <a:outerShdw dist="35921" dir="2700000" algn="ctr" rotWithShape="0">
                <a:srgbClr val="000000"/>
              </a:outerShdw>
            </a:effectLst>
          </p:spPr>
          <p:txBody>
            <a:bodyPr rot="0" vert="horz" wrap="square" lIns="91440" tIns="45720" rIns="91440" bIns="45720" anchor="t" anchorCtr="0" upright="1">
              <a:noAutofit/>
            </a:bodyPr>
            <a:lstStyle/>
            <a:p>
              <a:pPr algn="ctr" rtl="1">
                <a:lnSpc>
                  <a:spcPct val="110000"/>
                </a:lnSpc>
                <a:spcAft>
                  <a:spcPts val="0"/>
                </a:spcAft>
              </a:pPr>
              <a:r>
                <a:rPr lang="ar-SA" sz="1400" b="1">
                  <a:effectLst/>
                  <a:latin typeface="Times New Roman"/>
                  <a:ea typeface="Calibri"/>
                  <a:cs typeface="Simplified Arabic"/>
                </a:rPr>
                <a:t>إدارة الموارد</a:t>
              </a:r>
              <a:endParaRPr lang="en-US" sz="1400">
                <a:effectLst/>
                <a:latin typeface="Times New Roman"/>
                <a:ea typeface="Calibri"/>
                <a:cs typeface="Simplified Arabic"/>
              </a:endParaRPr>
            </a:p>
          </p:txBody>
        </p:sp>
        <p:cxnSp>
          <p:nvCxnSpPr>
            <p:cNvPr id="45" name="AutoShape 283"/>
            <p:cNvCxnSpPr>
              <a:cxnSpLocks noChangeShapeType="1"/>
            </p:cNvCxnSpPr>
            <p:nvPr/>
          </p:nvCxnSpPr>
          <p:spPr bwMode="auto">
            <a:xfrm flipH="1">
              <a:off x="9058" y="6836"/>
              <a:ext cx="295"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46" name="AutoShape 284"/>
            <p:cNvCxnSpPr>
              <a:cxnSpLocks noChangeShapeType="1"/>
            </p:cNvCxnSpPr>
            <p:nvPr/>
          </p:nvCxnSpPr>
          <p:spPr bwMode="auto">
            <a:xfrm flipH="1">
              <a:off x="7764" y="6836"/>
              <a:ext cx="295"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47" name="AutoShape 285"/>
            <p:cNvCxnSpPr>
              <a:cxnSpLocks noChangeShapeType="1"/>
            </p:cNvCxnSpPr>
            <p:nvPr/>
          </p:nvCxnSpPr>
          <p:spPr bwMode="auto">
            <a:xfrm flipH="1">
              <a:off x="6497" y="6836"/>
              <a:ext cx="295"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48" name="AutoShape 286"/>
            <p:cNvCxnSpPr>
              <a:cxnSpLocks noChangeShapeType="1"/>
            </p:cNvCxnSpPr>
            <p:nvPr/>
          </p:nvCxnSpPr>
          <p:spPr bwMode="auto">
            <a:xfrm flipH="1">
              <a:off x="5217" y="6836"/>
              <a:ext cx="295"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49" name="AutoShape 287"/>
            <p:cNvCxnSpPr>
              <a:cxnSpLocks noChangeShapeType="1"/>
            </p:cNvCxnSpPr>
            <p:nvPr/>
          </p:nvCxnSpPr>
          <p:spPr bwMode="auto">
            <a:xfrm flipH="1">
              <a:off x="3929" y="6836"/>
              <a:ext cx="295"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cxnSp>
          <p:nvCxnSpPr>
            <p:cNvPr id="50" name="AutoShape 288"/>
            <p:cNvCxnSpPr>
              <a:cxnSpLocks noChangeShapeType="1"/>
            </p:cNvCxnSpPr>
            <p:nvPr/>
          </p:nvCxnSpPr>
          <p:spPr bwMode="auto">
            <a:xfrm flipH="1">
              <a:off x="2631" y="6836"/>
              <a:ext cx="295" cy="0"/>
            </a:xfrm>
            <a:prstGeom prst="straightConnector1">
              <a:avLst/>
            </a:prstGeom>
            <a:noFill/>
            <a:ln w="9525">
              <a:solidFill>
                <a:srgbClr val="000000"/>
              </a:solidFill>
              <a:round/>
              <a:headEnd/>
              <a:tailEnd type="stealth"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31631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0000"/>
                </a:solidFill>
                <a:effectLst/>
                <a:latin typeface="Times New Roman"/>
                <a:ea typeface="Calibri"/>
                <a:cs typeface="Simplified Arabic"/>
              </a:rPr>
              <a:t>متطلبات إدارة نظم الاعتماد وضمان الجودة في التعليم</a:t>
            </a:r>
            <a:endParaRPr lang="ar-E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365125" lvl="0" indent="-365125" algn="justLow">
              <a:lnSpc>
                <a:spcPct val="110000"/>
              </a:lnSpc>
              <a:buFont typeface="+mj-lt"/>
              <a:buAutoNum type="arabicPeriod" startAt="2"/>
            </a:pPr>
            <a:r>
              <a:rPr lang="ar-EG" sz="3600" b="1" u="none" strike="noStrike" dirty="0" smtClean="0">
                <a:solidFill>
                  <a:srgbClr val="0070C0"/>
                </a:solidFill>
                <a:effectLst/>
                <a:latin typeface="Times New Roman"/>
                <a:ea typeface="Calibri"/>
                <a:cs typeface="Simplified Arabic"/>
              </a:rPr>
              <a:t>قيام المؤسسة التعليمية بوضع أدلة الجودة والمحافظة عليها، والتى تتضمن ما يلي:</a:t>
            </a:r>
            <a:endParaRPr lang="en-US" sz="4000" u="none" strike="noStrike" dirty="0" smtClean="0">
              <a:solidFill>
                <a:srgbClr val="0070C0"/>
              </a:solidFill>
              <a:effectLst/>
              <a:latin typeface="Times New Roman"/>
              <a:ea typeface="Calibri"/>
              <a:cs typeface="Simplified Arabic"/>
            </a:endParaRPr>
          </a:p>
          <a:p>
            <a:pPr marL="814388" lvl="0" algn="justLow">
              <a:lnSpc>
                <a:spcPct val="110000"/>
              </a:lnSpc>
              <a:buFont typeface="Wingdings"/>
              <a:buChar char=""/>
            </a:pPr>
            <a:r>
              <a:rPr lang="ar-EG" sz="3600" dirty="0" smtClean="0">
                <a:effectLst/>
                <a:latin typeface="Times New Roman"/>
                <a:ea typeface="Calibri"/>
                <a:cs typeface="Simplified Arabic"/>
              </a:rPr>
              <a:t>الإدارات المختلفة بالمؤسسة والعلاقة بينها.</a:t>
            </a:r>
            <a:endParaRPr lang="en-US" sz="4000" dirty="0" smtClean="0">
              <a:effectLst/>
              <a:latin typeface="Times New Roman"/>
              <a:ea typeface="Calibri"/>
              <a:cs typeface="Simplified Arabic"/>
            </a:endParaRPr>
          </a:p>
          <a:p>
            <a:pPr marL="814388" lvl="0" algn="justLow">
              <a:lnSpc>
                <a:spcPct val="110000"/>
              </a:lnSpc>
              <a:buFont typeface="Wingdings"/>
              <a:buChar char=""/>
            </a:pPr>
            <a:r>
              <a:rPr lang="ar-EG" sz="3600" dirty="0" smtClean="0">
                <a:effectLst/>
                <a:latin typeface="Times New Roman"/>
                <a:ea typeface="Calibri"/>
                <a:cs typeface="Simplified Arabic"/>
              </a:rPr>
              <a:t>مسئوليات الإدارة التنفيذية والإدارية فيما يختص بالجودة.</a:t>
            </a:r>
            <a:endParaRPr lang="en-US" sz="4000" dirty="0" smtClean="0">
              <a:effectLst/>
              <a:latin typeface="Times New Roman"/>
              <a:ea typeface="Calibri"/>
              <a:cs typeface="Simplified Arabic"/>
            </a:endParaRPr>
          </a:p>
          <a:p>
            <a:pPr marL="814388" lvl="0" algn="justLow">
              <a:lnSpc>
                <a:spcPct val="110000"/>
              </a:lnSpc>
              <a:buFont typeface="Wingdings"/>
              <a:buChar char=""/>
            </a:pPr>
            <a:r>
              <a:rPr lang="ar-EG" sz="3600" dirty="0" smtClean="0">
                <a:effectLst/>
                <a:latin typeface="Times New Roman"/>
                <a:ea typeface="Calibri"/>
                <a:cs typeface="Simplified Arabic"/>
              </a:rPr>
              <a:t>الإجراءات العامة التي تنظم أو تدبر عمل إدارة الجودة.</a:t>
            </a:r>
            <a:endParaRPr lang="en-US" sz="4000" dirty="0" smtClean="0">
              <a:effectLst/>
              <a:latin typeface="Times New Roman"/>
              <a:ea typeface="Calibri"/>
              <a:cs typeface="Simplified Arabic"/>
            </a:endParaRPr>
          </a:p>
          <a:p>
            <a:pPr marL="814388" lvl="0" algn="justLow">
              <a:lnSpc>
                <a:spcPct val="110000"/>
              </a:lnSpc>
              <a:buFont typeface="Wingdings"/>
              <a:buChar char=""/>
            </a:pPr>
            <a:r>
              <a:rPr lang="ar-EG" sz="3600" dirty="0" smtClean="0">
                <a:effectLst/>
                <a:latin typeface="Times New Roman"/>
                <a:ea typeface="Calibri"/>
                <a:cs typeface="Simplified Arabic"/>
              </a:rPr>
              <a:t>إجراءات العمل الخاصة بالمؤسسة بما في ذلك التفاصيل والمبررات، من حيث الإشارة إلى مرجعية الإجراءات المستندة إلى اللوائح والنظم الخاصة بالمؤسسة أو الوحدة أو المركز.</a:t>
            </a:r>
            <a:endParaRPr lang="en-US" sz="4000" dirty="0" smtClean="0">
              <a:effectLst/>
              <a:latin typeface="Times New Roman"/>
              <a:ea typeface="Calibri"/>
              <a:cs typeface="Simplified Arabic"/>
            </a:endParaRPr>
          </a:p>
          <a:p>
            <a:pPr marL="814388" lvl="0" algn="justLow">
              <a:lnSpc>
                <a:spcPct val="110000"/>
              </a:lnSpc>
              <a:buFont typeface="Wingdings"/>
              <a:buChar char=""/>
            </a:pPr>
            <a:r>
              <a:rPr lang="ar-EG" sz="3600" dirty="0" smtClean="0">
                <a:effectLst/>
                <a:latin typeface="Times New Roman"/>
                <a:ea typeface="Calibri"/>
                <a:cs typeface="Simplified Arabic"/>
              </a:rPr>
              <a:t>وصف عملية التفاعل بين إجراءات نظام إدارة الجودة وضمن مخططات أيضًا.</a:t>
            </a:r>
            <a:endParaRPr lang="en-US" sz="4000" dirty="0" smtClean="0">
              <a:effectLst/>
              <a:latin typeface="Times New Roman"/>
              <a:ea typeface="Calibri"/>
              <a:cs typeface="Simplified Arabic"/>
            </a:endParaRPr>
          </a:p>
        </p:txBody>
      </p:sp>
    </p:spTree>
    <p:extLst>
      <p:ext uri="{BB962C8B-B14F-4D97-AF65-F5344CB8AC3E}">
        <p14:creationId xmlns:p14="http://schemas.microsoft.com/office/powerpoint/2010/main" val="878108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r>
              <a:rPr lang="ar-EG" sz="3200" b="1" dirty="0" smtClean="0">
                <a:solidFill>
                  <a:srgbClr val="0070C0"/>
                </a:solidFill>
                <a:effectLst/>
                <a:latin typeface="Times New Roman"/>
                <a:ea typeface="Calibri"/>
                <a:cs typeface="Simplified Arabic"/>
              </a:rPr>
              <a:t>أدلة الجودة بأنها الوثائق من </a:t>
            </a:r>
            <a:br>
              <a:rPr lang="ar-EG" sz="3200" b="1" dirty="0" smtClean="0">
                <a:solidFill>
                  <a:srgbClr val="0070C0"/>
                </a:solidFill>
                <a:effectLst/>
                <a:latin typeface="Times New Roman"/>
                <a:ea typeface="Calibri"/>
                <a:cs typeface="Simplified Arabic"/>
              </a:rPr>
            </a:br>
            <a:r>
              <a:rPr lang="ar-EG" sz="3200" b="1" dirty="0" smtClean="0">
                <a:solidFill>
                  <a:srgbClr val="0070C0"/>
                </a:solidFill>
                <a:effectLst/>
                <a:latin typeface="Times New Roman"/>
                <a:ea typeface="Calibri"/>
                <a:cs typeface="Simplified Arabic"/>
              </a:rPr>
              <a:t>(معلومات، مخططات، مواصفات، إرشادات، إجراءات، تعليمات، رسوم، سجلات)، </a:t>
            </a:r>
            <a:br>
              <a:rPr lang="ar-EG" sz="3200" b="1" dirty="0" smtClean="0">
                <a:solidFill>
                  <a:srgbClr val="0070C0"/>
                </a:solidFill>
                <a:effectLst/>
                <a:latin typeface="Times New Roman"/>
                <a:ea typeface="Calibri"/>
                <a:cs typeface="Simplified Arabic"/>
              </a:rPr>
            </a:br>
            <a:r>
              <a:rPr lang="ar-EG" sz="3200" b="1" dirty="0" smtClean="0">
                <a:solidFill>
                  <a:srgbClr val="0070C0"/>
                </a:solidFill>
                <a:effectLst/>
                <a:latin typeface="Times New Roman"/>
                <a:ea typeface="Calibri"/>
                <a:cs typeface="Simplified Arabic"/>
              </a:rPr>
              <a:t>التي تصف (توفر معلومات منسقة عن) نظام الجودة في المؤسسة.</a:t>
            </a:r>
            <a:endParaRPr lang="ar-EG" sz="3200" b="1" dirty="0">
              <a:solidFill>
                <a:srgbClr val="0070C0"/>
              </a:solidFill>
            </a:endParaRPr>
          </a:p>
        </p:txBody>
      </p:sp>
      <p:grpSp>
        <p:nvGrpSpPr>
          <p:cNvPr id="4" name="Group 3"/>
          <p:cNvGrpSpPr>
            <a:grpSpLocks/>
          </p:cNvGrpSpPr>
          <p:nvPr/>
        </p:nvGrpSpPr>
        <p:grpSpPr>
          <a:xfrm>
            <a:off x="1907704" y="2410460"/>
            <a:ext cx="5400600" cy="3682836"/>
            <a:chOff x="0" y="0"/>
            <a:chExt cx="2714625" cy="2105025"/>
          </a:xfrm>
        </p:grpSpPr>
        <p:sp>
          <p:nvSpPr>
            <p:cNvPr id="5" name="Isosceles Triangle 4"/>
            <p:cNvSpPr/>
            <p:nvPr/>
          </p:nvSpPr>
          <p:spPr>
            <a:xfrm>
              <a:off x="0" y="0"/>
              <a:ext cx="2505075" cy="2105025"/>
            </a:xfrm>
            <a:prstGeom prst="triangle">
              <a:avLst>
                <a:gd name="adj" fmla="val 49438"/>
              </a:avLst>
            </a:prstGeom>
            <a:no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2400" b="1" i="0" u="none" strike="noStrike" kern="0" cap="none" spc="0" normalizeH="0" baseline="0" noProof="0">
                <a:ln>
                  <a:noFill/>
                </a:ln>
                <a:solidFill>
                  <a:sysClr val="window" lastClr="FFFFFF"/>
                </a:solidFill>
                <a:effectLst/>
                <a:uLnTx/>
                <a:uFillTx/>
                <a:latin typeface="Calibri"/>
                <a:ea typeface="+mn-ea"/>
                <a:cs typeface="Arial"/>
              </a:endParaRPr>
            </a:p>
          </p:txBody>
        </p:sp>
        <p:sp>
          <p:nvSpPr>
            <p:cNvPr id="6" name="Text Box 19"/>
            <p:cNvSpPr txBox="1"/>
            <p:nvPr/>
          </p:nvSpPr>
          <p:spPr>
            <a:xfrm>
              <a:off x="1028700" y="1590675"/>
              <a:ext cx="1685925" cy="4095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10000"/>
                </a:lnSpc>
                <a:spcBef>
                  <a:spcPts val="0"/>
                </a:spcBef>
                <a:spcAft>
                  <a:spcPts val="0"/>
                </a:spcAft>
                <a:buClrTx/>
                <a:buSzTx/>
                <a:buFontTx/>
                <a:buNone/>
                <a:tabLst/>
                <a:defRPr/>
              </a:pPr>
              <a:r>
                <a:rPr kumimoji="0" lang="ar-EG" sz="2400" b="1" i="0" u="none" strike="noStrike" kern="0" cap="none" spc="0" normalizeH="0" baseline="0" noProof="0">
                  <a:ln>
                    <a:noFill/>
                  </a:ln>
                  <a:solidFill>
                    <a:sysClr val="windowText" lastClr="000000"/>
                  </a:solidFill>
                  <a:effectLst/>
                  <a:uLnTx/>
                  <a:uFillTx/>
                  <a:latin typeface="Times New Roman"/>
                  <a:ea typeface="Calibri"/>
                  <a:cs typeface="SKR HEAD1"/>
                </a:rPr>
                <a:t>التعليمــات والنمـــــــــــاذج</a:t>
              </a:r>
              <a:endParaRPr kumimoji="0" lang="en-US" sz="2400" b="1" i="0" u="none" strike="noStrike" kern="0" cap="none" spc="0" normalizeH="0" baseline="0" noProof="0">
                <a:ln>
                  <a:noFill/>
                </a:ln>
                <a:solidFill>
                  <a:sysClr val="windowText" lastClr="000000"/>
                </a:solidFill>
                <a:effectLst/>
                <a:uLnTx/>
                <a:uFillTx/>
                <a:latin typeface="Times New Roman"/>
                <a:ea typeface="Calibri"/>
                <a:cs typeface="Simplified Arabic"/>
              </a:endParaRPr>
            </a:p>
          </p:txBody>
        </p:sp>
        <p:sp>
          <p:nvSpPr>
            <p:cNvPr id="7" name="Text Box 20"/>
            <p:cNvSpPr txBox="1"/>
            <p:nvPr/>
          </p:nvSpPr>
          <p:spPr>
            <a:xfrm>
              <a:off x="1028700" y="1104900"/>
              <a:ext cx="1685925" cy="4095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10000"/>
                </a:lnSpc>
                <a:spcBef>
                  <a:spcPts val="0"/>
                </a:spcBef>
                <a:spcAft>
                  <a:spcPts val="0"/>
                </a:spcAft>
                <a:buClrTx/>
                <a:buSzTx/>
                <a:buFontTx/>
                <a:buNone/>
                <a:tabLst/>
                <a:defRPr/>
              </a:pPr>
              <a:r>
                <a:rPr kumimoji="0" lang="ar-EG" sz="2400" b="1" i="0" u="none" strike="noStrike" kern="0" cap="none" spc="0" normalizeH="0" baseline="0" noProof="0">
                  <a:ln>
                    <a:noFill/>
                  </a:ln>
                  <a:solidFill>
                    <a:sysClr val="windowText" lastClr="000000"/>
                  </a:solidFill>
                  <a:effectLst/>
                  <a:uLnTx/>
                  <a:uFillTx/>
                  <a:latin typeface="Times New Roman"/>
                  <a:ea typeface="Calibri"/>
                  <a:cs typeface="SKR HEAD1"/>
                </a:rPr>
                <a:t>دليـــــــــــل الإجـــــــــــراءات</a:t>
              </a:r>
              <a:endParaRPr kumimoji="0" lang="en-US" sz="2400" b="1" i="0" u="none" strike="noStrike" kern="0" cap="none" spc="0" normalizeH="0" baseline="0" noProof="0">
                <a:ln>
                  <a:noFill/>
                </a:ln>
                <a:solidFill>
                  <a:sysClr val="windowText" lastClr="000000"/>
                </a:solidFill>
                <a:effectLst/>
                <a:uLnTx/>
                <a:uFillTx/>
                <a:latin typeface="Times New Roman"/>
                <a:ea typeface="Calibri"/>
                <a:cs typeface="Simplified Arabic"/>
              </a:endParaRPr>
            </a:p>
          </p:txBody>
        </p:sp>
        <p:sp>
          <p:nvSpPr>
            <p:cNvPr id="8" name="Text Box 21"/>
            <p:cNvSpPr txBox="1"/>
            <p:nvPr/>
          </p:nvSpPr>
          <p:spPr>
            <a:xfrm>
              <a:off x="1028700" y="571500"/>
              <a:ext cx="1685925" cy="4095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ctr" defTabSz="914400" rtl="1" eaLnBrk="1" fontAlgn="auto" latinLnBrk="0" hangingPunct="1">
                <a:lnSpc>
                  <a:spcPct val="110000"/>
                </a:lnSpc>
                <a:spcBef>
                  <a:spcPts val="0"/>
                </a:spcBef>
                <a:spcAft>
                  <a:spcPts val="0"/>
                </a:spcAft>
                <a:buClrTx/>
                <a:buSzTx/>
                <a:buFontTx/>
                <a:buNone/>
                <a:tabLst/>
                <a:defRPr/>
              </a:pPr>
              <a:r>
                <a:rPr kumimoji="0" lang="ar-EG" sz="2400" b="1" i="0" u="none" strike="noStrike" kern="0" cap="none" spc="0" normalizeH="0" baseline="0" noProof="0">
                  <a:ln>
                    <a:noFill/>
                  </a:ln>
                  <a:solidFill>
                    <a:sysClr val="windowText" lastClr="000000"/>
                  </a:solidFill>
                  <a:effectLst/>
                  <a:uLnTx/>
                  <a:uFillTx/>
                  <a:latin typeface="Times New Roman"/>
                  <a:ea typeface="Calibri"/>
                  <a:cs typeface="SKR HEAD1"/>
                </a:rPr>
                <a:t>دليـــــــــــل الجـــــــــــودة</a:t>
              </a:r>
              <a:endParaRPr kumimoji="0" lang="en-US" sz="2400" b="1" i="0" u="none" strike="noStrike" kern="0" cap="none" spc="0" normalizeH="0" baseline="0" noProof="0">
                <a:ln>
                  <a:noFill/>
                </a:ln>
                <a:solidFill>
                  <a:sysClr val="windowText" lastClr="000000"/>
                </a:solidFill>
                <a:effectLst/>
                <a:uLnTx/>
                <a:uFillTx/>
                <a:latin typeface="Times New Roman"/>
                <a:ea typeface="Calibri"/>
                <a:cs typeface="Simplified Arabic"/>
              </a:endParaRPr>
            </a:p>
          </p:txBody>
        </p:sp>
      </p:grpSp>
    </p:spTree>
    <p:extLst>
      <p:ext uri="{BB962C8B-B14F-4D97-AF65-F5344CB8AC3E}">
        <p14:creationId xmlns:p14="http://schemas.microsoft.com/office/powerpoint/2010/main" val="358765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effectLst/>
                <a:latin typeface="Times New Roman"/>
                <a:ea typeface="Calibri"/>
                <a:cs typeface="Simplified Arabic"/>
              </a:rPr>
              <a:t>ويحتوى دليل الجودة عدة بنود هى:</a:t>
            </a:r>
            <a:endParaRPr lang="ar-EG" dirty="0"/>
          </a:p>
        </p:txBody>
      </p:sp>
      <p:sp>
        <p:nvSpPr>
          <p:cNvPr id="3" name="Content Placeholder 2"/>
          <p:cNvSpPr>
            <a:spLocks noGrp="1"/>
          </p:cNvSpPr>
          <p:nvPr>
            <p:ph idx="1"/>
          </p:nvPr>
        </p:nvSpPr>
        <p:spPr/>
        <p:txBody>
          <a:bodyPr>
            <a:normAutofit fontScale="70000" lnSpcReduction="20000"/>
          </a:bodyPr>
          <a:lstStyle/>
          <a:p>
            <a:pPr lvl="0" algn="justLow">
              <a:lnSpc>
                <a:spcPct val="110000"/>
              </a:lnSpc>
              <a:buFont typeface="Simplified Arabic"/>
              <a:buChar char="-"/>
            </a:pPr>
            <a:r>
              <a:rPr lang="ar-EG" dirty="0" smtClean="0">
                <a:effectLst/>
                <a:latin typeface="Times New Roman"/>
                <a:ea typeface="Calibri"/>
                <a:cs typeface="Simplified Arabic"/>
              </a:rPr>
              <a:t>ضبط توزيع دليل الجودة.</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نظام التغييرات والتعديلات.</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قائمة التعديلات والاصدارات.</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المقدمة.</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رؤية المؤسسة.</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رسالة المؤسسة.</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الهدف من الدليل.</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المجال.</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المرجعية: </a:t>
            </a:r>
            <a:r>
              <a:rPr lang="ar-EG" dirty="0" smtClean="0">
                <a:solidFill>
                  <a:srgbClr val="FF0000"/>
                </a:solidFill>
                <a:effectLst/>
                <a:latin typeface="Times New Roman"/>
                <a:ea typeface="Calibri"/>
                <a:cs typeface="Simplified Arabic"/>
              </a:rPr>
              <a:t>من حيث الرجوع الى الهيئة او الاطلاع على تجربة معينة</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العبارات والتعاريف.</a:t>
            </a:r>
            <a:endParaRPr lang="en-US" sz="3600" dirty="0" smtClean="0">
              <a:effectLst/>
              <a:latin typeface="Times New Roman"/>
              <a:ea typeface="Calibri"/>
              <a:cs typeface="Simplified Arabic"/>
            </a:endParaRPr>
          </a:p>
          <a:p>
            <a:pPr lvl="0" algn="justLow">
              <a:lnSpc>
                <a:spcPct val="110000"/>
              </a:lnSpc>
              <a:buFont typeface="Simplified Arabic"/>
              <a:buChar char="-"/>
            </a:pPr>
            <a:r>
              <a:rPr lang="ar-EG" dirty="0" smtClean="0">
                <a:effectLst/>
                <a:latin typeface="Times New Roman"/>
                <a:ea typeface="Calibri"/>
                <a:cs typeface="Simplified Arabic"/>
              </a:rPr>
              <a:t>نظام إدارة الجودة ومتطلباته.</a:t>
            </a:r>
            <a:endParaRPr lang="en-US" sz="3600" dirty="0" smtClean="0">
              <a:effectLst/>
              <a:latin typeface="Times New Roman"/>
              <a:ea typeface="Calibri"/>
              <a:cs typeface="Simplified Arabic"/>
            </a:endParaRPr>
          </a:p>
        </p:txBody>
      </p:sp>
    </p:spTree>
    <p:extLst>
      <p:ext uri="{BB962C8B-B14F-4D97-AF65-F5344CB8AC3E}">
        <p14:creationId xmlns:p14="http://schemas.microsoft.com/office/powerpoint/2010/main" val="232801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smtClean="0">
                <a:solidFill>
                  <a:srgbClr val="0070C0"/>
                </a:solidFill>
                <a:effectLst/>
                <a:latin typeface="Times New Roman"/>
                <a:ea typeface="Calibri"/>
                <a:cs typeface="Simplified Arabic"/>
              </a:rPr>
              <a:t>يشمل دليل الإجراءات البنود التالية:</a:t>
            </a:r>
            <a:endParaRPr lang="ar-EG" b="1" dirty="0">
              <a:solidFill>
                <a:srgbClr val="0070C0"/>
              </a:solidFill>
            </a:endParaRPr>
          </a:p>
        </p:txBody>
      </p:sp>
      <p:sp>
        <p:nvSpPr>
          <p:cNvPr id="3" name="Content Placeholder 2"/>
          <p:cNvSpPr>
            <a:spLocks noGrp="1"/>
          </p:cNvSpPr>
          <p:nvPr>
            <p:ph idx="1"/>
          </p:nvPr>
        </p:nvSpPr>
        <p:spPr>
          <a:xfrm>
            <a:off x="5292080" y="1412776"/>
            <a:ext cx="3394720" cy="4525963"/>
          </a:xfrm>
        </p:spPr>
        <p:txBody>
          <a:bodyPr>
            <a:normAutofit fontScale="92500" lnSpcReduction="10000"/>
          </a:bodyPr>
          <a:lstStyle/>
          <a:p>
            <a:pPr lvl="0" algn="justLow">
              <a:lnSpc>
                <a:spcPct val="110000"/>
              </a:lnSpc>
              <a:buFont typeface="Simplified Arabic"/>
              <a:buChar char="-"/>
            </a:pPr>
            <a:r>
              <a:rPr lang="ar-EG" b="1" dirty="0" smtClean="0">
                <a:effectLst/>
                <a:latin typeface="Times New Roman"/>
                <a:ea typeface="Calibri"/>
                <a:cs typeface="Simplified Arabic"/>
              </a:rPr>
              <a:t>رقم الإجراء</a:t>
            </a:r>
            <a:endParaRPr lang="en-US" sz="3600" b="1" dirty="0" smtClean="0">
              <a:effectLst/>
              <a:latin typeface="Times New Roman"/>
              <a:ea typeface="Calibri"/>
              <a:cs typeface="Simplified Arabic"/>
            </a:endParaRPr>
          </a:p>
          <a:p>
            <a:pPr lvl="0" algn="justLow">
              <a:lnSpc>
                <a:spcPct val="110000"/>
              </a:lnSpc>
              <a:buFont typeface="Simplified Arabic"/>
              <a:buChar char="-"/>
            </a:pPr>
            <a:r>
              <a:rPr lang="ar-EG" b="1" dirty="0" smtClean="0">
                <a:effectLst/>
                <a:latin typeface="Times New Roman"/>
                <a:ea typeface="Calibri"/>
                <a:cs typeface="Simplified Arabic"/>
              </a:rPr>
              <a:t>اسم الإجراء.</a:t>
            </a:r>
            <a:endParaRPr lang="en-US" sz="3600" b="1" dirty="0" smtClean="0">
              <a:effectLst/>
              <a:latin typeface="Times New Roman"/>
              <a:ea typeface="Calibri"/>
              <a:cs typeface="Simplified Arabic"/>
            </a:endParaRPr>
          </a:p>
          <a:p>
            <a:pPr lvl="0" algn="justLow">
              <a:lnSpc>
                <a:spcPct val="110000"/>
              </a:lnSpc>
              <a:buFont typeface="Simplified Arabic"/>
              <a:buChar char="-"/>
            </a:pPr>
            <a:r>
              <a:rPr lang="ar-EG" b="1" dirty="0" smtClean="0">
                <a:effectLst/>
                <a:latin typeface="Times New Roman"/>
                <a:ea typeface="Calibri"/>
                <a:cs typeface="Simplified Arabic"/>
              </a:rPr>
              <a:t>رقم الإصدار.</a:t>
            </a:r>
            <a:endParaRPr lang="en-US" sz="3600" b="1" dirty="0" smtClean="0">
              <a:effectLst/>
              <a:latin typeface="Times New Roman"/>
              <a:ea typeface="Calibri"/>
              <a:cs typeface="Simplified Arabic"/>
            </a:endParaRPr>
          </a:p>
          <a:p>
            <a:pPr lvl="0" algn="justLow">
              <a:lnSpc>
                <a:spcPct val="110000"/>
              </a:lnSpc>
              <a:buFont typeface="Simplified Arabic"/>
              <a:buChar char="-"/>
            </a:pPr>
            <a:r>
              <a:rPr lang="ar-EG" b="1" dirty="0" smtClean="0">
                <a:effectLst/>
                <a:latin typeface="Times New Roman"/>
                <a:ea typeface="Calibri"/>
                <a:cs typeface="Simplified Arabic"/>
              </a:rPr>
              <a:t>تاريخ الاصدار.</a:t>
            </a:r>
            <a:endParaRPr lang="en-US" sz="3600" b="1" dirty="0" smtClean="0">
              <a:effectLst/>
              <a:latin typeface="Times New Roman"/>
              <a:ea typeface="Calibri"/>
              <a:cs typeface="Simplified Arabic"/>
            </a:endParaRPr>
          </a:p>
          <a:p>
            <a:pPr lvl="0" algn="justLow">
              <a:lnSpc>
                <a:spcPct val="110000"/>
              </a:lnSpc>
              <a:buFont typeface="Simplified Arabic"/>
              <a:buChar char="-"/>
            </a:pPr>
            <a:r>
              <a:rPr lang="ar-EG" b="1" dirty="0" smtClean="0">
                <a:effectLst/>
                <a:latin typeface="Times New Roman"/>
                <a:ea typeface="Calibri"/>
                <a:cs typeface="Simplified Arabic"/>
              </a:rPr>
              <a:t>إعداد.</a:t>
            </a:r>
            <a:endParaRPr lang="en-US" sz="3600" b="1" dirty="0" smtClean="0">
              <a:effectLst/>
              <a:latin typeface="Times New Roman"/>
              <a:ea typeface="Calibri"/>
              <a:cs typeface="Simplified Arabic"/>
            </a:endParaRPr>
          </a:p>
          <a:p>
            <a:pPr lvl="0" algn="justLow">
              <a:lnSpc>
                <a:spcPct val="110000"/>
              </a:lnSpc>
              <a:buFont typeface="Simplified Arabic"/>
              <a:buChar char="-"/>
            </a:pPr>
            <a:r>
              <a:rPr lang="ar-EG" b="1" dirty="0" smtClean="0">
                <a:effectLst/>
                <a:latin typeface="Times New Roman"/>
                <a:ea typeface="Calibri"/>
                <a:cs typeface="Simplified Arabic"/>
              </a:rPr>
              <a:t>مراجعة.</a:t>
            </a:r>
            <a:endParaRPr lang="en-US" sz="3600" b="1" dirty="0" smtClean="0">
              <a:effectLst/>
              <a:latin typeface="Times New Roman"/>
              <a:ea typeface="Calibri"/>
              <a:cs typeface="Simplified Arabic"/>
            </a:endParaRPr>
          </a:p>
          <a:p>
            <a:pPr lvl="0" algn="justLow">
              <a:lnSpc>
                <a:spcPct val="110000"/>
              </a:lnSpc>
              <a:buFont typeface="Simplified Arabic"/>
              <a:buChar char="-"/>
            </a:pPr>
            <a:r>
              <a:rPr lang="ar-EG" b="1" dirty="0" smtClean="0">
                <a:effectLst/>
                <a:latin typeface="Times New Roman"/>
                <a:ea typeface="Calibri"/>
                <a:cs typeface="Simplified Arabic"/>
              </a:rPr>
              <a:t>اعتماد.</a:t>
            </a:r>
            <a:endParaRPr lang="en-US" sz="3600" b="1" dirty="0" smtClean="0">
              <a:effectLst/>
              <a:latin typeface="Times New Roman"/>
              <a:ea typeface="Calibri"/>
              <a:cs typeface="Simplified Arabic"/>
            </a:endParaRPr>
          </a:p>
          <a:p>
            <a:pPr lvl="0" algn="justLow">
              <a:lnSpc>
                <a:spcPct val="110000"/>
              </a:lnSpc>
              <a:buFont typeface="Simplified Arabic"/>
              <a:buChar char="-"/>
            </a:pPr>
            <a:r>
              <a:rPr lang="ar-EG" b="1" dirty="0" smtClean="0">
                <a:effectLst/>
                <a:latin typeface="Times New Roman"/>
                <a:ea typeface="Calibri"/>
                <a:cs typeface="Simplified Arabic"/>
              </a:rPr>
              <a:t>تاريخ الاعتماد.</a:t>
            </a:r>
            <a:endParaRPr lang="en-US" sz="3600" b="1" dirty="0" smtClean="0">
              <a:effectLst/>
              <a:latin typeface="Times New Roman"/>
              <a:ea typeface="Calibri"/>
              <a:cs typeface="Simplified Arabic"/>
            </a:endParaRPr>
          </a:p>
        </p:txBody>
      </p:sp>
      <p:sp>
        <p:nvSpPr>
          <p:cNvPr id="4" name="Content Placeholder 2"/>
          <p:cNvSpPr txBox="1">
            <a:spLocks/>
          </p:cNvSpPr>
          <p:nvPr/>
        </p:nvSpPr>
        <p:spPr>
          <a:xfrm>
            <a:off x="1016576" y="1844824"/>
            <a:ext cx="3394720" cy="4525963"/>
          </a:xfrm>
          <a:prstGeom prst="rect">
            <a:avLst/>
          </a:prstGeom>
        </p:spPr>
        <p:txBody>
          <a:bodyPr vert="horz" lIns="91440" tIns="45720" rIns="91440" bIns="45720" rtlCol="1">
            <a:normAutofit fontScale="925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Low">
              <a:lnSpc>
                <a:spcPct val="110000"/>
              </a:lnSpc>
              <a:buFont typeface="Simplified Arabic"/>
              <a:buChar char="-"/>
            </a:pPr>
            <a:r>
              <a:rPr lang="ar-EG" b="1" dirty="0" smtClean="0">
                <a:latin typeface="Times New Roman"/>
                <a:ea typeface="Calibri"/>
                <a:cs typeface="Simplified Arabic"/>
              </a:rPr>
              <a:t>الهدف.</a:t>
            </a:r>
            <a:endParaRPr lang="en-US" sz="3600" b="1" dirty="0" smtClean="0">
              <a:latin typeface="Times New Roman"/>
              <a:ea typeface="Calibri"/>
              <a:cs typeface="Simplified Arabic"/>
            </a:endParaRPr>
          </a:p>
          <a:p>
            <a:pPr algn="justLow">
              <a:lnSpc>
                <a:spcPct val="110000"/>
              </a:lnSpc>
              <a:buFont typeface="Simplified Arabic"/>
              <a:buChar char="-"/>
            </a:pPr>
            <a:r>
              <a:rPr lang="ar-EG" b="1" dirty="0" smtClean="0">
                <a:latin typeface="Times New Roman"/>
                <a:ea typeface="Calibri"/>
                <a:cs typeface="Simplified Arabic"/>
              </a:rPr>
              <a:t>مجال التطبيق.</a:t>
            </a:r>
            <a:endParaRPr lang="en-US" sz="3600" b="1" dirty="0" smtClean="0">
              <a:latin typeface="Times New Roman"/>
              <a:ea typeface="Calibri"/>
              <a:cs typeface="Simplified Arabic"/>
            </a:endParaRPr>
          </a:p>
          <a:p>
            <a:pPr algn="justLow">
              <a:lnSpc>
                <a:spcPct val="110000"/>
              </a:lnSpc>
              <a:buFont typeface="Simplified Arabic"/>
              <a:buChar char="-"/>
            </a:pPr>
            <a:r>
              <a:rPr lang="ar-EG" b="1" dirty="0" smtClean="0">
                <a:latin typeface="Times New Roman"/>
                <a:ea typeface="Calibri"/>
                <a:cs typeface="Simplified Arabic"/>
              </a:rPr>
              <a:t>المرجعية.</a:t>
            </a:r>
            <a:endParaRPr lang="en-US" sz="3600" b="1" dirty="0" smtClean="0">
              <a:latin typeface="Times New Roman"/>
              <a:ea typeface="Calibri"/>
              <a:cs typeface="Simplified Arabic"/>
            </a:endParaRPr>
          </a:p>
          <a:p>
            <a:pPr algn="justLow">
              <a:lnSpc>
                <a:spcPct val="110000"/>
              </a:lnSpc>
              <a:buFont typeface="Simplified Arabic"/>
              <a:buChar char="-"/>
            </a:pPr>
            <a:r>
              <a:rPr lang="ar-EG" b="1" dirty="0" smtClean="0">
                <a:latin typeface="Times New Roman"/>
                <a:ea typeface="Calibri"/>
                <a:cs typeface="Simplified Arabic"/>
              </a:rPr>
              <a:t>التعريفات.</a:t>
            </a:r>
            <a:endParaRPr lang="en-US" sz="3600" b="1" dirty="0" smtClean="0">
              <a:latin typeface="Times New Roman"/>
              <a:ea typeface="Calibri"/>
              <a:cs typeface="Simplified Arabic"/>
            </a:endParaRPr>
          </a:p>
          <a:p>
            <a:pPr algn="justLow">
              <a:lnSpc>
                <a:spcPct val="110000"/>
              </a:lnSpc>
              <a:buFont typeface="Simplified Arabic"/>
              <a:buChar char="-"/>
            </a:pPr>
            <a:r>
              <a:rPr lang="ar-EG" b="1" dirty="0" smtClean="0">
                <a:latin typeface="Times New Roman"/>
                <a:ea typeface="Calibri"/>
                <a:cs typeface="Simplified Arabic"/>
              </a:rPr>
              <a:t>المسئولية.</a:t>
            </a:r>
            <a:endParaRPr lang="en-US" sz="3600" b="1" dirty="0" smtClean="0">
              <a:latin typeface="Times New Roman"/>
              <a:ea typeface="Calibri"/>
              <a:cs typeface="Simplified Arabic"/>
            </a:endParaRPr>
          </a:p>
          <a:p>
            <a:pPr algn="justLow">
              <a:lnSpc>
                <a:spcPct val="110000"/>
              </a:lnSpc>
              <a:buFont typeface="Simplified Arabic"/>
              <a:buChar char="-"/>
            </a:pPr>
            <a:r>
              <a:rPr lang="ar-EG" b="1" dirty="0" smtClean="0">
                <a:latin typeface="Times New Roman"/>
                <a:ea typeface="Calibri"/>
                <a:cs typeface="Simplified Arabic"/>
              </a:rPr>
              <a:t>العملية.</a:t>
            </a:r>
            <a:endParaRPr lang="en-US" sz="3600" b="1" dirty="0" smtClean="0">
              <a:latin typeface="Times New Roman"/>
              <a:ea typeface="Calibri"/>
              <a:cs typeface="Simplified Arabic"/>
            </a:endParaRPr>
          </a:p>
          <a:p>
            <a:pPr algn="justLow">
              <a:lnSpc>
                <a:spcPct val="110000"/>
              </a:lnSpc>
              <a:buFont typeface="Simplified Arabic"/>
              <a:buChar char="-"/>
            </a:pPr>
            <a:r>
              <a:rPr lang="ar-EG" b="1" dirty="0" smtClean="0">
                <a:latin typeface="Times New Roman"/>
                <a:ea typeface="Calibri"/>
                <a:cs typeface="Simplified Arabic"/>
              </a:rPr>
              <a:t>النماذج المستخدمة.</a:t>
            </a:r>
            <a:endParaRPr lang="en-US" sz="3600" b="1" dirty="0" smtClean="0">
              <a:latin typeface="Times New Roman"/>
              <a:ea typeface="Calibri"/>
              <a:cs typeface="Simplified Arabic"/>
            </a:endParaRPr>
          </a:p>
          <a:p>
            <a:pPr algn="justLow">
              <a:lnSpc>
                <a:spcPct val="110000"/>
              </a:lnSpc>
              <a:buFont typeface="Simplified Arabic"/>
              <a:buChar char="-"/>
            </a:pPr>
            <a:r>
              <a:rPr lang="ar-EG" b="1" dirty="0" smtClean="0">
                <a:latin typeface="Times New Roman"/>
                <a:ea typeface="Calibri"/>
                <a:cs typeface="Simplified Arabic"/>
              </a:rPr>
              <a:t>مخطط سير العمليات.</a:t>
            </a:r>
            <a:endParaRPr lang="en-US" sz="3600" b="1" dirty="0">
              <a:latin typeface="Times New Roman"/>
              <a:ea typeface="Calibri"/>
              <a:cs typeface="Simplified Arabic"/>
            </a:endParaRPr>
          </a:p>
        </p:txBody>
      </p:sp>
    </p:spTree>
    <p:extLst>
      <p:ext uri="{BB962C8B-B14F-4D97-AF65-F5344CB8AC3E}">
        <p14:creationId xmlns:p14="http://schemas.microsoft.com/office/powerpoint/2010/main" val="338224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0000"/>
                </a:solidFill>
                <a:effectLst/>
                <a:latin typeface="Times New Roman"/>
                <a:ea typeface="Calibri"/>
                <a:cs typeface="Simplified Arabic"/>
              </a:rPr>
              <a:t>متطلبات إدارة نظم الاعتماد وضمان الجودة في التعليم</a:t>
            </a:r>
            <a:endParaRPr lang="ar-E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742950" lvl="0" indent="-742950" algn="justLow">
              <a:lnSpc>
                <a:spcPct val="110000"/>
              </a:lnSpc>
              <a:buFont typeface="+mj-lt"/>
              <a:buAutoNum type="arabicPeriod" startAt="3"/>
            </a:pPr>
            <a:r>
              <a:rPr lang="ar-EG" sz="3600" b="1" u="none" strike="noStrike" dirty="0" smtClean="0">
                <a:solidFill>
                  <a:srgbClr val="0070C0"/>
                </a:solidFill>
                <a:effectLst/>
                <a:latin typeface="Times New Roman"/>
                <a:ea typeface="Calibri"/>
                <a:cs typeface="Simplified Arabic"/>
              </a:rPr>
              <a:t>تقوم المؤسسة التعليمية بضبط الوثائق في المؤسسة: </a:t>
            </a:r>
            <a:r>
              <a:rPr lang="ar-EG" sz="3600" u="none" strike="noStrike" dirty="0" smtClean="0">
                <a:solidFill>
                  <a:srgbClr val="0070C0"/>
                </a:solidFill>
                <a:effectLst/>
                <a:latin typeface="Times New Roman"/>
                <a:ea typeface="Calibri"/>
                <a:cs typeface="Simplified Arabic"/>
              </a:rPr>
              <a:t>وتتم عملية ضبط الوثائق من خلال ما يلي:</a:t>
            </a:r>
            <a:endParaRPr lang="en-US" sz="4000" u="none" strike="noStrike" dirty="0" smtClean="0">
              <a:solidFill>
                <a:srgbClr val="0070C0"/>
              </a:solidFill>
              <a:effectLst/>
              <a:latin typeface="Times New Roman"/>
              <a:ea typeface="Calibri"/>
              <a:cs typeface="Simplified Arabic"/>
            </a:endParaRPr>
          </a:p>
          <a:p>
            <a:pPr marL="722313" lvl="0" algn="justLow">
              <a:lnSpc>
                <a:spcPct val="110000"/>
              </a:lnSpc>
              <a:buFont typeface="Wingdings"/>
              <a:buChar char=""/>
            </a:pPr>
            <a:r>
              <a:rPr lang="ar-EG" sz="3600" dirty="0" smtClean="0">
                <a:effectLst/>
                <a:latin typeface="Times New Roman"/>
                <a:ea typeface="Calibri"/>
                <a:cs typeface="Simplified Arabic"/>
              </a:rPr>
              <a:t>التأكد من ملائمة الوثائق قبل اعتمادها وإصدارها.</a:t>
            </a:r>
            <a:endParaRPr lang="en-US" sz="4000" dirty="0" smtClean="0">
              <a:effectLst/>
              <a:latin typeface="Times New Roman"/>
              <a:ea typeface="Calibri"/>
              <a:cs typeface="Simplified Arabic"/>
            </a:endParaRPr>
          </a:p>
          <a:p>
            <a:pPr marL="722313" lvl="0" algn="justLow">
              <a:lnSpc>
                <a:spcPct val="110000"/>
              </a:lnSpc>
              <a:buFont typeface="Wingdings"/>
              <a:buChar char=""/>
            </a:pPr>
            <a:r>
              <a:rPr lang="ar-EG" sz="3600" dirty="0" smtClean="0">
                <a:effectLst/>
                <a:latin typeface="Times New Roman"/>
                <a:ea typeface="Calibri"/>
                <a:cs typeface="Simplified Arabic"/>
              </a:rPr>
              <a:t>مراجعة وتحديث الوثائق (تنقيح، تعديل) عند الضرورة وإعادة اعتمادها.</a:t>
            </a:r>
            <a:endParaRPr lang="en-US" sz="4000" dirty="0" smtClean="0">
              <a:effectLst/>
              <a:latin typeface="Times New Roman"/>
              <a:ea typeface="Calibri"/>
              <a:cs typeface="Simplified Arabic"/>
            </a:endParaRPr>
          </a:p>
          <a:p>
            <a:pPr marL="722313" lvl="0" algn="justLow">
              <a:lnSpc>
                <a:spcPct val="110000"/>
              </a:lnSpc>
              <a:buFont typeface="Wingdings"/>
              <a:buChar char=""/>
            </a:pPr>
            <a:r>
              <a:rPr lang="ar-EG" sz="3600" dirty="0" smtClean="0">
                <a:effectLst/>
                <a:latin typeface="Times New Roman"/>
                <a:ea typeface="Calibri"/>
                <a:cs typeface="Simplified Arabic"/>
              </a:rPr>
              <a:t>التأكد من تحديد ماهية التعديلات الحاصلة على الوثائق.</a:t>
            </a:r>
            <a:endParaRPr lang="en-US" sz="4000" dirty="0" smtClean="0">
              <a:effectLst/>
              <a:latin typeface="Times New Roman"/>
              <a:ea typeface="Calibri"/>
              <a:cs typeface="Simplified Arabic"/>
            </a:endParaRPr>
          </a:p>
          <a:p>
            <a:pPr marL="722313" lvl="0" algn="justLow">
              <a:lnSpc>
                <a:spcPct val="110000"/>
              </a:lnSpc>
              <a:buFont typeface="Wingdings"/>
              <a:buChar char=""/>
            </a:pPr>
            <a:r>
              <a:rPr lang="ar-EG" sz="3600" dirty="0" smtClean="0">
                <a:effectLst/>
                <a:latin typeface="Times New Roman"/>
                <a:ea typeface="Calibri"/>
                <a:cs typeface="Simplified Arabic"/>
              </a:rPr>
              <a:t>التأكد من أن الوثائق واضحة وسهلة التمييز من خلال الترميز الدقيق.</a:t>
            </a:r>
            <a:endParaRPr lang="en-US" sz="4000" dirty="0" smtClean="0">
              <a:effectLst/>
              <a:latin typeface="Times New Roman"/>
              <a:ea typeface="Calibri"/>
              <a:cs typeface="Simplified Arabic"/>
            </a:endParaRPr>
          </a:p>
          <a:p>
            <a:pPr marL="722313" lvl="0" algn="justLow">
              <a:lnSpc>
                <a:spcPct val="110000"/>
              </a:lnSpc>
              <a:buFont typeface="Wingdings"/>
              <a:buChar char=""/>
            </a:pPr>
            <a:r>
              <a:rPr lang="ar-EG" sz="3600" dirty="0" smtClean="0">
                <a:effectLst/>
                <a:latin typeface="Times New Roman"/>
                <a:ea typeface="Calibri"/>
                <a:cs typeface="Simplified Arabic"/>
              </a:rPr>
              <a:t>التأكد من تمييز الوثائق خارجية المصدر وضبط أسلوب توزيعها.</a:t>
            </a:r>
            <a:endParaRPr lang="en-US" sz="4000" dirty="0" smtClean="0">
              <a:effectLst/>
              <a:latin typeface="Times New Roman"/>
              <a:ea typeface="Calibri"/>
              <a:cs typeface="Simplified Arabic"/>
            </a:endParaRPr>
          </a:p>
          <a:p>
            <a:pPr marL="722313" lvl="0" algn="justLow">
              <a:lnSpc>
                <a:spcPct val="110000"/>
              </a:lnSpc>
              <a:buFont typeface="Wingdings"/>
              <a:buChar char=""/>
            </a:pPr>
            <a:r>
              <a:rPr lang="ar-EG" sz="3600" dirty="0" smtClean="0">
                <a:effectLst/>
                <a:latin typeface="Times New Roman"/>
                <a:ea typeface="Calibri"/>
                <a:cs typeface="Simplified Arabic"/>
              </a:rPr>
              <a:t>منع الاستخدام غير المقصود للوثائق الملغاة.</a:t>
            </a:r>
            <a:endParaRPr lang="en-US" sz="4000" dirty="0" smtClean="0">
              <a:effectLst/>
              <a:latin typeface="Times New Roman"/>
              <a:ea typeface="Calibri"/>
              <a:cs typeface="Simplified Arabic"/>
            </a:endParaRPr>
          </a:p>
        </p:txBody>
      </p:sp>
    </p:spTree>
    <p:extLst>
      <p:ext uri="{BB962C8B-B14F-4D97-AF65-F5344CB8AC3E}">
        <p14:creationId xmlns:p14="http://schemas.microsoft.com/office/powerpoint/2010/main" val="210735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0000"/>
                </a:solidFill>
                <a:effectLst/>
                <a:latin typeface="Times New Roman"/>
                <a:ea typeface="Calibri"/>
                <a:cs typeface="Simplified Arabic"/>
              </a:rPr>
              <a:t>متطلبات إدارة نظم الاعتماد وضمان الجودة في التعليم</a:t>
            </a:r>
            <a:endParaRPr lang="ar-EG" dirty="0">
              <a:solidFill>
                <a:srgbClr val="FF0000"/>
              </a:solidFill>
            </a:endParaRPr>
          </a:p>
        </p:txBody>
      </p:sp>
      <p:sp>
        <p:nvSpPr>
          <p:cNvPr id="3" name="Content Placeholder 2"/>
          <p:cNvSpPr>
            <a:spLocks noGrp="1"/>
          </p:cNvSpPr>
          <p:nvPr>
            <p:ph idx="1"/>
          </p:nvPr>
        </p:nvSpPr>
        <p:spPr>
          <a:xfrm>
            <a:off x="457200" y="1600200"/>
            <a:ext cx="8229600" cy="5141168"/>
          </a:xfrm>
        </p:spPr>
        <p:txBody>
          <a:bodyPr>
            <a:noAutofit/>
          </a:bodyPr>
          <a:lstStyle/>
          <a:p>
            <a:pPr marL="514350" lvl="0" indent="-514350" algn="justLow">
              <a:lnSpc>
                <a:spcPct val="110000"/>
              </a:lnSpc>
              <a:buFont typeface="+mj-lt"/>
              <a:buAutoNum type="arabicPeriod" startAt="4"/>
            </a:pPr>
            <a:r>
              <a:rPr lang="ar-EG" sz="2800" b="1" u="none" strike="noStrike" dirty="0" smtClean="0">
                <a:solidFill>
                  <a:srgbClr val="0070C0"/>
                </a:solidFill>
                <a:effectLst/>
                <a:latin typeface="Times New Roman"/>
                <a:ea typeface="Calibri"/>
                <a:cs typeface="Simplified Arabic"/>
              </a:rPr>
              <a:t>تقوم المؤسسة التعليمية بضبط السجلات في المؤسسة: </a:t>
            </a:r>
          </a:p>
          <a:p>
            <a:pPr marL="625475" lvl="0" indent="365125" algn="justLow">
              <a:lnSpc>
                <a:spcPct val="110000"/>
              </a:lnSpc>
              <a:buNone/>
            </a:pPr>
            <a:r>
              <a:rPr lang="ar-EG" sz="2400" b="1" u="none" strike="noStrike" dirty="0" smtClean="0">
                <a:effectLst/>
                <a:latin typeface="Times New Roman"/>
                <a:ea typeface="Calibri"/>
                <a:cs typeface="Simplified Arabic"/>
              </a:rPr>
              <a:t>يجب على المؤسسة المصادقة على كافة سجلات الجودة وصيانتها وتحديثها لضمان استمرارية التحسين وكذلك بقاء الوثائق (المستندات) في حالة مقروءة ويسهل تحديدها والحصول عليها واستردادها، كما لابد من تحديد فترة حفظ المستندات (أعمارها) ومدة التخلص منها وإذا كانت هذه المستندات عبر الشبكة الإلكترونية (الإنترنت) فأنه يحدد لها نموذج يوضح موقع تلك المستندات في الشبكة وتاريخ إنشائها ومدة الاحتفاظ بها، ومن الواجب تحديد مسؤولية استخدام دليل إدارة الجودة الشاملة وتحديد الأشخاص المسؤولين عن أي تعديل أو إضافة أو تغيير في هذا الدليل، حيث تختم جميع صفحات الدليل بختم (وثيقة مراقبة) ولا مانع في توزيع عدد من الأدلة الإسترشادية لتطبيق نظام إدارة الجودة على أن يؤشر عليها بأنها وثائق غير مراقبة وما يترتب عليها من تعديل لا يعد معتمدًا.</a:t>
            </a:r>
            <a:endParaRPr lang="en-US" sz="2400" b="1" u="none" strike="noStrike" dirty="0" smtClean="0">
              <a:effectLst/>
              <a:latin typeface="Times New Roman"/>
              <a:ea typeface="Calibri"/>
              <a:cs typeface="Simplified Arabic"/>
            </a:endParaRPr>
          </a:p>
        </p:txBody>
      </p:sp>
    </p:spTree>
    <p:extLst>
      <p:ext uri="{BB962C8B-B14F-4D97-AF65-F5344CB8AC3E}">
        <p14:creationId xmlns:p14="http://schemas.microsoft.com/office/powerpoint/2010/main" val="1502744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87</TotalTime>
  <Words>959</Words>
  <Application>Microsoft Office PowerPoint</Application>
  <PresentationFormat>On-screen Show (4:3)</PresentationFormat>
  <Paragraphs>160</Paragraphs>
  <Slides>16</Slides>
  <Notes>0</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Office Theme</vt:lpstr>
      <vt:lpstr>1_Default Design</vt:lpstr>
      <vt:lpstr>Default Design</vt:lpstr>
      <vt:lpstr>PowerPoint Presentation</vt:lpstr>
      <vt:lpstr>متطلبات إدارة نظم الاعتماد وضمان الجودة في التعليم</vt:lpstr>
      <vt:lpstr>PowerPoint Presentation</vt:lpstr>
      <vt:lpstr>متطلبات إدارة نظم الاعتماد وضمان الجودة في التعليم</vt:lpstr>
      <vt:lpstr>أدلة الجودة بأنها الوثائق من  (معلومات، مخططات، مواصفات، إرشادات، إجراءات، تعليمات، رسوم، سجلات)،  التي تصف (توفر معلومات منسقة عن) نظام الجودة في المؤسسة.</vt:lpstr>
      <vt:lpstr>ويحتوى دليل الجودة عدة بنود هى:</vt:lpstr>
      <vt:lpstr>يشمل دليل الإجراءات البنود التالية:</vt:lpstr>
      <vt:lpstr>متطلبات إدارة نظم الاعتماد وضمان الجودة في التعليم</vt:lpstr>
      <vt:lpstr>متطلبات إدارة نظم الاعتماد وضمان الجودة في التعليم</vt:lpstr>
      <vt:lpstr>متطلبات إدارة نظم الاعتماد وضمان الجودة في التعليم</vt:lpstr>
      <vt:lpstr>متطلبات إدارة نظم الاعتماد وضمان الجودة في التعليم</vt:lpstr>
      <vt:lpstr>خطوات إدارة نظم الاعتماد وضمان الجودة في التعليم</vt:lpstr>
      <vt:lpstr>خطوات إدارة نظم الاعتماد وضمان الجودة في التعليم</vt:lpstr>
      <vt:lpstr>خطوات إدارة نظم الاعتماد وضمان الجودة في التعليم</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drabdelhameed</dc:creator>
  <cp:lastModifiedBy>drabdelhameed</cp:lastModifiedBy>
  <cp:revision>11</cp:revision>
  <dcterms:created xsi:type="dcterms:W3CDTF">2020-03-21T18:45:14Z</dcterms:created>
  <dcterms:modified xsi:type="dcterms:W3CDTF">2020-04-04T21:35:00Z</dcterms:modified>
</cp:coreProperties>
</file>